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6" r:id="rId3"/>
    <p:sldId id="268" r:id="rId4"/>
    <p:sldId id="265" r:id="rId5"/>
    <p:sldId id="267" r:id="rId6"/>
    <p:sldId id="274" r:id="rId7"/>
    <p:sldId id="257" r:id="rId8"/>
    <p:sldId id="259" r:id="rId9"/>
    <p:sldId id="260" r:id="rId10"/>
    <p:sldId id="261" r:id="rId11"/>
    <p:sldId id="262" r:id="rId12"/>
    <p:sldId id="263" r:id="rId13"/>
    <p:sldId id="258" r:id="rId14"/>
    <p:sldId id="264" r:id="rId15"/>
    <p:sldId id="269" r:id="rId16"/>
    <p:sldId id="271" r:id="rId17"/>
    <p:sldId id="273" r:id="rId18"/>
    <p:sldId id="275" r:id="rId19"/>
    <p:sldId id="272" r:id="rId20"/>
    <p:sldId id="270" r:id="rId2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1" d="100"/>
          <a:sy n="61" d="100"/>
        </p:scale>
        <p:origin x="-73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72FA26-01F7-D344-A55B-77A4396C81A9}" type="datetimeFigureOut">
              <a:rPr lang="fr-FR" smtClean="0"/>
              <a:t>27/09/13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F3D72-B14E-9B4A-BFDD-6443AA254555}" type="slidenum">
              <a:rPr lang="fr-FR" smtClean="0"/>
              <a:t>‹#›</a:t>
            </a:fld>
            <a:endParaRPr lang="fr-FR"/>
          </a:p>
        </p:txBody>
      </p:sp>
    </p:spTree>
    <p:extLst>
      <p:ext uri="{BB962C8B-B14F-4D97-AF65-F5344CB8AC3E}">
        <p14:creationId xmlns:p14="http://schemas.microsoft.com/office/powerpoint/2010/main" val="28014345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plus grande partie du rayonnement solaire traverser l’atmosphère pour réchauffer la surface du globe. La terre ; à son tour « renvoie » cette énergie dans l’espace sous forme de rayonnement infrarouge. La vapeur d’eau,</a:t>
            </a:r>
            <a:r>
              <a:rPr lang="fr-FR" baseline="0" dirty="0" smtClean="0"/>
              <a:t> le gaz carbonique et d’autre gaz absorbe ce rayonnement renvoyé par la terre, empêchant l’énergie de passer de la surface du globe vers l’espace et réchauffe ainsi l’atmosphère. L’augmentation des GES peut se comparer à la pose d’un double vitrage. Si les apports de rayonnement solaires à l’intérieur de la serre restent constant, la température s’élèvera.</a:t>
            </a:r>
            <a:endParaRPr lang="fr-FR" dirty="0"/>
          </a:p>
        </p:txBody>
      </p:sp>
      <p:sp>
        <p:nvSpPr>
          <p:cNvPr id="4" name="Espace réservé du numéro de diapositive 3"/>
          <p:cNvSpPr>
            <a:spLocks noGrp="1"/>
          </p:cNvSpPr>
          <p:nvPr>
            <p:ph type="sldNum" sz="quarter" idx="10"/>
          </p:nvPr>
        </p:nvSpPr>
        <p:spPr/>
        <p:txBody>
          <a:bodyPr/>
          <a:lstStyle/>
          <a:p>
            <a:fld id="{159F3D72-B14E-9B4A-BFDD-6443AA254555}" type="slidenum">
              <a:rPr lang="fr-FR" smtClean="0"/>
              <a:t>3</a:t>
            </a:fld>
            <a:endParaRPr lang="fr-FR"/>
          </a:p>
        </p:txBody>
      </p:sp>
    </p:spTree>
    <p:extLst>
      <p:ext uri="{BB962C8B-B14F-4D97-AF65-F5344CB8AC3E}">
        <p14:creationId xmlns:p14="http://schemas.microsoft.com/office/powerpoint/2010/main" val="38958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9F3D72-B14E-9B4A-BFDD-6443AA254555}" type="slidenum">
              <a:rPr lang="fr-FR" smtClean="0"/>
              <a:t>14</a:t>
            </a:fld>
            <a:endParaRPr lang="fr-FR"/>
          </a:p>
        </p:txBody>
      </p:sp>
    </p:spTree>
    <p:extLst>
      <p:ext uri="{BB962C8B-B14F-4D97-AF65-F5344CB8AC3E}">
        <p14:creationId xmlns:p14="http://schemas.microsoft.com/office/powerpoint/2010/main" val="199122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3F4AAC4-4364-1B46-92F4-1F2703E5A53B}" type="datetimeFigureOut">
              <a:rPr lang="fr-FR" smtClean="0"/>
              <a:t>27/09/13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370751-0DB0-FB41-8F69-D32E57D928AA}" type="slidenum">
              <a:rPr lang="fr-FR" smtClean="0"/>
              <a:t>‹#›</a:t>
            </a:fld>
            <a:endParaRPr lang="fr-FR"/>
          </a:p>
        </p:txBody>
      </p:sp>
    </p:spTree>
    <p:extLst>
      <p:ext uri="{BB962C8B-B14F-4D97-AF65-F5344CB8AC3E}">
        <p14:creationId xmlns:p14="http://schemas.microsoft.com/office/powerpoint/2010/main" val="386679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3F4AAC4-4364-1B46-92F4-1F2703E5A53B}" type="datetimeFigureOut">
              <a:rPr lang="fr-FR" smtClean="0"/>
              <a:t>27/09/13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370751-0DB0-FB41-8F69-D32E57D928AA}" type="slidenum">
              <a:rPr lang="fr-FR" smtClean="0"/>
              <a:t>‹#›</a:t>
            </a:fld>
            <a:endParaRPr lang="fr-FR"/>
          </a:p>
        </p:txBody>
      </p:sp>
    </p:spTree>
    <p:extLst>
      <p:ext uri="{BB962C8B-B14F-4D97-AF65-F5344CB8AC3E}">
        <p14:creationId xmlns:p14="http://schemas.microsoft.com/office/powerpoint/2010/main" val="396334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3F4AAC4-4364-1B46-92F4-1F2703E5A53B}" type="datetimeFigureOut">
              <a:rPr lang="fr-FR" smtClean="0"/>
              <a:t>27/09/13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370751-0DB0-FB41-8F69-D32E57D928AA}" type="slidenum">
              <a:rPr lang="fr-FR" smtClean="0"/>
              <a:t>‹#›</a:t>
            </a:fld>
            <a:endParaRPr lang="fr-FR"/>
          </a:p>
        </p:txBody>
      </p:sp>
    </p:spTree>
    <p:extLst>
      <p:ext uri="{BB962C8B-B14F-4D97-AF65-F5344CB8AC3E}">
        <p14:creationId xmlns:p14="http://schemas.microsoft.com/office/powerpoint/2010/main" val="239671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3F4AAC4-4364-1B46-92F4-1F2703E5A53B}" type="datetimeFigureOut">
              <a:rPr lang="fr-FR" smtClean="0"/>
              <a:t>27/09/13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370751-0DB0-FB41-8F69-D32E57D928AA}" type="slidenum">
              <a:rPr lang="fr-FR" smtClean="0"/>
              <a:t>‹#›</a:t>
            </a:fld>
            <a:endParaRPr lang="fr-FR"/>
          </a:p>
        </p:txBody>
      </p:sp>
    </p:spTree>
    <p:extLst>
      <p:ext uri="{BB962C8B-B14F-4D97-AF65-F5344CB8AC3E}">
        <p14:creationId xmlns:p14="http://schemas.microsoft.com/office/powerpoint/2010/main" val="346359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3F4AAC4-4364-1B46-92F4-1F2703E5A53B}" type="datetimeFigureOut">
              <a:rPr lang="fr-FR" smtClean="0"/>
              <a:t>27/09/13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370751-0DB0-FB41-8F69-D32E57D928AA}" type="slidenum">
              <a:rPr lang="fr-FR" smtClean="0"/>
              <a:t>‹#›</a:t>
            </a:fld>
            <a:endParaRPr lang="fr-FR"/>
          </a:p>
        </p:txBody>
      </p:sp>
    </p:spTree>
    <p:extLst>
      <p:ext uri="{BB962C8B-B14F-4D97-AF65-F5344CB8AC3E}">
        <p14:creationId xmlns:p14="http://schemas.microsoft.com/office/powerpoint/2010/main" val="76509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3F4AAC4-4364-1B46-92F4-1F2703E5A53B}" type="datetimeFigureOut">
              <a:rPr lang="fr-FR" smtClean="0"/>
              <a:t>27/09/13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370751-0DB0-FB41-8F69-D32E57D928AA}" type="slidenum">
              <a:rPr lang="fr-FR" smtClean="0"/>
              <a:t>‹#›</a:t>
            </a:fld>
            <a:endParaRPr lang="fr-FR"/>
          </a:p>
        </p:txBody>
      </p:sp>
    </p:spTree>
    <p:extLst>
      <p:ext uri="{BB962C8B-B14F-4D97-AF65-F5344CB8AC3E}">
        <p14:creationId xmlns:p14="http://schemas.microsoft.com/office/powerpoint/2010/main" val="390937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3F4AAC4-4364-1B46-92F4-1F2703E5A53B}" type="datetimeFigureOut">
              <a:rPr lang="fr-FR" smtClean="0"/>
              <a:t>27/09/13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D370751-0DB0-FB41-8F69-D32E57D928AA}" type="slidenum">
              <a:rPr lang="fr-FR" smtClean="0"/>
              <a:t>‹#›</a:t>
            </a:fld>
            <a:endParaRPr lang="fr-FR"/>
          </a:p>
        </p:txBody>
      </p:sp>
    </p:spTree>
    <p:extLst>
      <p:ext uri="{BB962C8B-B14F-4D97-AF65-F5344CB8AC3E}">
        <p14:creationId xmlns:p14="http://schemas.microsoft.com/office/powerpoint/2010/main" val="185861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83F4AAC4-4364-1B46-92F4-1F2703E5A53B}" type="datetimeFigureOut">
              <a:rPr lang="fr-FR" smtClean="0"/>
              <a:t>27/09/13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D370751-0DB0-FB41-8F69-D32E57D928AA}" type="slidenum">
              <a:rPr lang="fr-FR" smtClean="0"/>
              <a:t>‹#›</a:t>
            </a:fld>
            <a:endParaRPr lang="fr-FR"/>
          </a:p>
        </p:txBody>
      </p:sp>
    </p:spTree>
    <p:extLst>
      <p:ext uri="{BB962C8B-B14F-4D97-AF65-F5344CB8AC3E}">
        <p14:creationId xmlns:p14="http://schemas.microsoft.com/office/powerpoint/2010/main" val="228981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F4AAC4-4364-1B46-92F4-1F2703E5A53B}" type="datetimeFigureOut">
              <a:rPr lang="fr-FR" smtClean="0"/>
              <a:t>27/09/13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D370751-0DB0-FB41-8F69-D32E57D928AA}" type="slidenum">
              <a:rPr lang="fr-FR" smtClean="0"/>
              <a:t>‹#›</a:t>
            </a:fld>
            <a:endParaRPr lang="fr-FR"/>
          </a:p>
        </p:txBody>
      </p:sp>
    </p:spTree>
    <p:extLst>
      <p:ext uri="{BB962C8B-B14F-4D97-AF65-F5344CB8AC3E}">
        <p14:creationId xmlns:p14="http://schemas.microsoft.com/office/powerpoint/2010/main" val="101095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3F4AAC4-4364-1B46-92F4-1F2703E5A53B}" type="datetimeFigureOut">
              <a:rPr lang="fr-FR" smtClean="0"/>
              <a:t>27/09/13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370751-0DB0-FB41-8F69-D32E57D928AA}" type="slidenum">
              <a:rPr lang="fr-FR" smtClean="0"/>
              <a:t>‹#›</a:t>
            </a:fld>
            <a:endParaRPr lang="fr-FR"/>
          </a:p>
        </p:txBody>
      </p:sp>
    </p:spTree>
    <p:extLst>
      <p:ext uri="{BB962C8B-B14F-4D97-AF65-F5344CB8AC3E}">
        <p14:creationId xmlns:p14="http://schemas.microsoft.com/office/powerpoint/2010/main" val="275796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3F4AAC4-4364-1B46-92F4-1F2703E5A53B}" type="datetimeFigureOut">
              <a:rPr lang="fr-FR" smtClean="0"/>
              <a:t>27/09/13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370751-0DB0-FB41-8F69-D32E57D928AA}" type="slidenum">
              <a:rPr lang="fr-FR" smtClean="0"/>
              <a:t>‹#›</a:t>
            </a:fld>
            <a:endParaRPr lang="fr-FR"/>
          </a:p>
        </p:txBody>
      </p:sp>
    </p:spTree>
    <p:extLst>
      <p:ext uri="{BB962C8B-B14F-4D97-AF65-F5344CB8AC3E}">
        <p14:creationId xmlns:p14="http://schemas.microsoft.com/office/powerpoint/2010/main" val="14026216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4AAC4-4364-1B46-92F4-1F2703E5A53B}" type="datetimeFigureOut">
              <a:rPr lang="fr-FR" smtClean="0"/>
              <a:t>27/09/13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70751-0DB0-FB41-8F69-D32E57D928AA}" type="slidenum">
              <a:rPr lang="fr-FR" smtClean="0"/>
              <a:t>‹#›</a:t>
            </a:fld>
            <a:endParaRPr lang="fr-FR"/>
          </a:p>
        </p:txBody>
      </p:sp>
    </p:spTree>
    <p:extLst>
      <p:ext uri="{BB962C8B-B14F-4D97-AF65-F5344CB8AC3E}">
        <p14:creationId xmlns:p14="http://schemas.microsoft.com/office/powerpoint/2010/main" val="895707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lus.lefigaro.fr/tag/bresil" TargetMode="External"/><Relationship Id="rId3"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hyperlink" Target="http://www.noharm.org/europe/news_hcwh/2010/sep/hcwh2010-09-10.php" TargetMode="External"/><Relationship Id="rId4" Type="http://schemas.openxmlformats.org/officeDocument/2006/relationships/hyperlink" Target="http://www.env-health.org/a/3585" TargetMode="External"/><Relationship Id="rId5" Type="http://schemas.openxmlformats.org/officeDocument/2006/relationships/hyperlink" Target="http://www.thelancet.com/series/health-and-climate-change" TargetMode="External"/><Relationship Id="rId6" Type="http://schemas.openxmlformats.org/officeDocument/2006/relationships/hyperlink" Target="http://www.euractiv.fr/energie-environnement/volte-face-paris-berlin-reduction-co2-2020-5466.html" TargetMode="External"/><Relationship Id="rId7" Type="http://schemas.openxmlformats.org/officeDocument/2006/relationships/image" Target="../media/image34.jpg"/><Relationship Id="rId8"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hyperlink" Target="http://www.env-health.org/IMG/pdf/HEAL_-_30_co-benefits_report_FULL-2.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fr/imgres?biw=838&amp;bih=582&amp;tbm=isch&amp;tbnid=OIU51yo8zVnnNM:&amp;imgrefurl=http://all-free-download.com/free-vector/vector-logo/oms_europe_108974.html&amp;docid=s4UWHAIfZUjDzM&amp;imgurl=http://images.all-free-download.com/images/graphiclarge/oms_europe_108974.jpg&amp;w=425&amp;h=425&amp;ei=ktRDUpuwLMPUtAb424HwBA&amp;zoom=1&amp;iact=hc&amp;vpx=217&amp;vpy=199&amp;dur=262&amp;hovh=225&amp;hovw=225&amp;tx=109&amp;ty=112&amp;page=1&amp;tbnh=134&amp;tbnw=119&amp;start=0&amp;ndsp=13&amp;ved=1t:429,r:1,s:0,i:84" TargetMode="Externa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impacts sanitaires des émissions de GES</a:t>
            </a:r>
            <a:endParaRPr lang="fr-FR" dirty="0"/>
          </a:p>
        </p:txBody>
      </p:sp>
      <p:sp>
        <p:nvSpPr>
          <p:cNvPr id="3" name="Sous-titre 2"/>
          <p:cNvSpPr>
            <a:spLocks noGrp="1"/>
          </p:cNvSpPr>
          <p:nvPr>
            <p:ph type="subTitle" idx="1"/>
          </p:nvPr>
        </p:nvSpPr>
        <p:spPr/>
        <p:txBody>
          <a:bodyPr>
            <a:normAutofit fontScale="92500" lnSpcReduction="20000"/>
          </a:bodyPr>
          <a:lstStyle/>
          <a:p>
            <a:r>
              <a:rPr lang="fr-FR" dirty="0" smtClean="0"/>
              <a:t>Le secteur de la santé face aux enjeux climatiques</a:t>
            </a:r>
          </a:p>
          <a:p>
            <a:endParaRPr lang="fr-FR" dirty="0" smtClean="0"/>
          </a:p>
          <a:p>
            <a:r>
              <a:rPr lang="fr-FR" dirty="0" smtClean="0"/>
              <a:t>«  </a:t>
            </a:r>
            <a:r>
              <a:rPr lang="fr-FR" i="1" dirty="0"/>
              <a:t>T</a:t>
            </a:r>
            <a:r>
              <a:rPr lang="fr-FR" i="1" dirty="0" smtClean="0"/>
              <a:t>out le « monde » savait…</a:t>
            </a:r>
            <a:r>
              <a:rPr lang="fr-FR" dirty="0" smtClean="0"/>
              <a:t> »</a:t>
            </a:r>
            <a:endParaRPr lang="fr-FR" dirty="0"/>
          </a:p>
        </p:txBody>
      </p:sp>
      <p:pic>
        <p:nvPicPr>
          <p:cNvPr id="4" name="Image 3"/>
          <p:cNvPicPr>
            <a:picLocks noChangeAspect="1"/>
          </p:cNvPicPr>
          <p:nvPr/>
        </p:nvPicPr>
        <p:blipFill>
          <a:blip r:embed="rId2"/>
          <a:stretch>
            <a:fillRect/>
          </a:stretch>
        </p:blipFill>
        <p:spPr>
          <a:xfrm>
            <a:off x="2590800" y="160039"/>
            <a:ext cx="3962400" cy="2044700"/>
          </a:xfrm>
          <a:prstGeom prst="rect">
            <a:avLst/>
          </a:prstGeom>
        </p:spPr>
      </p:pic>
    </p:spTree>
    <p:extLst>
      <p:ext uri="{BB962C8B-B14F-4D97-AF65-F5344CB8AC3E}">
        <p14:creationId xmlns:p14="http://schemas.microsoft.com/office/powerpoint/2010/main" val="95569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plan d’action de l’OMS</a:t>
            </a:r>
            <a:endParaRPr lang="fr-FR" dirty="0"/>
          </a:p>
        </p:txBody>
      </p:sp>
      <p:sp>
        <p:nvSpPr>
          <p:cNvPr id="3" name="Espace réservé du contenu 2"/>
          <p:cNvSpPr>
            <a:spLocks noGrp="1"/>
          </p:cNvSpPr>
          <p:nvPr>
            <p:ph idx="1"/>
          </p:nvPr>
        </p:nvSpPr>
        <p:spPr/>
        <p:txBody>
          <a:bodyPr>
            <a:normAutofit fontScale="62500" lnSpcReduction="20000"/>
          </a:bodyPr>
          <a:lstStyle/>
          <a:p>
            <a:r>
              <a:rPr lang="fr-FR" i="1" dirty="0" smtClean="0"/>
              <a:t>« Les responsables de l’élaboration des politiques, </a:t>
            </a:r>
            <a:r>
              <a:rPr lang="fr-FR" b="1" i="1" dirty="0" smtClean="0"/>
              <a:t>les professionnels de la santé et le public </a:t>
            </a:r>
            <a:r>
              <a:rPr lang="fr-FR" i="1" dirty="0" smtClean="0"/>
              <a:t>doivent</a:t>
            </a:r>
            <a:r>
              <a:rPr lang="fr-FR" b="1" i="1" dirty="0" smtClean="0"/>
              <a:t> être conscients de l’incidence du changement climatique sur la santé.</a:t>
            </a:r>
          </a:p>
          <a:p>
            <a:r>
              <a:rPr lang="fr-FR" i="1" dirty="0" smtClean="0"/>
              <a:t>Le travail de sensibilisation exigera que les professionnels  du secteur de la  santé </a:t>
            </a:r>
            <a:r>
              <a:rPr lang="fr-FR" b="1" i="1" dirty="0" smtClean="0"/>
              <a:t>montrent la voie en apportant leur soutien à des actions rapides et globales</a:t>
            </a:r>
          </a:p>
          <a:p>
            <a:r>
              <a:rPr lang="fr-FR" i="1" dirty="0" smtClean="0"/>
              <a:t>Le secteur de la santé est énergivore, </a:t>
            </a:r>
            <a:r>
              <a:rPr lang="fr-FR" b="1" i="1" dirty="0" smtClean="0"/>
              <a:t>il doit jouer un rôle important dans les efforts d’atténuation</a:t>
            </a:r>
            <a:r>
              <a:rPr lang="fr-FR" i="1" dirty="0" smtClean="0"/>
              <a:t>. Il doit atteindre la neutralité climatique de son propre fonctionnement et démontrer que celle ci </a:t>
            </a:r>
            <a:r>
              <a:rPr lang="fr-FR" b="1" i="1" dirty="0" smtClean="0"/>
              <a:t>est parfaitement conciliable avec une amélioration de l’</a:t>
            </a:r>
            <a:r>
              <a:rPr lang="fr-FR" b="1" i="1" dirty="0"/>
              <a:t>e</a:t>
            </a:r>
            <a:r>
              <a:rPr lang="fr-FR" b="1" i="1" dirty="0" smtClean="0"/>
              <a:t>fficacité et une réduction des couts</a:t>
            </a:r>
          </a:p>
          <a:p>
            <a:r>
              <a:rPr lang="fr-FR" i="1" dirty="0" smtClean="0"/>
              <a:t>En 2007, l’empreinte carbone du NHS en Angleterre s’</a:t>
            </a:r>
            <a:r>
              <a:rPr lang="fr-FR" i="1" dirty="0"/>
              <a:t>é</a:t>
            </a:r>
            <a:r>
              <a:rPr lang="fr-FR" i="1" dirty="0" smtClean="0"/>
              <a:t>levait à 21 millions de tonnes d’</a:t>
            </a:r>
            <a:r>
              <a:rPr lang="fr-FR" i="1" dirty="0" err="1" smtClean="0"/>
              <a:t>eq</a:t>
            </a:r>
            <a:r>
              <a:rPr lang="fr-FR" i="1" dirty="0" smtClean="0"/>
              <a:t> CO2.</a:t>
            </a:r>
            <a:r>
              <a:rPr lang="fr-FR" b="1" i="1" u="sng" dirty="0" smtClean="0"/>
              <a:t>La consommation d’</a:t>
            </a:r>
            <a:r>
              <a:rPr lang="fr-FR" b="1" i="1" u="sng" dirty="0"/>
              <a:t>é</a:t>
            </a:r>
            <a:r>
              <a:rPr lang="fr-FR" b="1" i="1" u="sng" dirty="0" smtClean="0"/>
              <a:t>nergie pour le secteur et les émissions toxiques qui en résultent mettent en péril la santé des populations que le secteur est censé servir</a:t>
            </a:r>
            <a:r>
              <a:rPr lang="fr-FR" i="1" dirty="0" smtClean="0"/>
              <a:t>. La NHS a estimé ses réductions d’émission de CO2( à 19 tonnes) permettrait </a:t>
            </a:r>
            <a:r>
              <a:rPr lang="fr-FR" b="1" i="1" dirty="0" smtClean="0"/>
              <a:t>d’économiser  180 milliards de livres sterling </a:t>
            </a:r>
            <a:r>
              <a:rPr lang="fr-FR" b="1" dirty="0" smtClean="0"/>
              <a:t>»</a:t>
            </a:r>
            <a:endParaRPr lang="fr-FR" b="1" dirty="0"/>
          </a:p>
        </p:txBody>
      </p:sp>
      <p:pic>
        <p:nvPicPr>
          <p:cNvPr id="4" name="Image 3"/>
          <p:cNvPicPr>
            <a:picLocks noChangeAspect="1"/>
          </p:cNvPicPr>
          <p:nvPr/>
        </p:nvPicPr>
        <p:blipFill>
          <a:blip r:embed="rId2"/>
          <a:stretch>
            <a:fillRect/>
          </a:stretch>
        </p:blipFill>
        <p:spPr>
          <a:xfrm>
            <a:off x="7802815" y="5698095"/>
            <a:ext cx="1218165" cy="1159905"/>
          </a:xfrm>
          <a:prstGeom prst="rect">
            <a:avLst/>
          </a:prstGeom>
        </p:spPr>
      </p:pic>
      <p:pic>
        <p:nvPicPr>
          <p:cNvPr id="5" name="Image 4"/>
          <p:cNvPicPr>
            <a:picLocks noChangeAspect="1"/>
          </p:cNvPicPr>
          <p:nvPr/>
        </p:nvPicPr>
        <p:blipFill>
          <a:blip r:embed="rId3"/>
          <a:stretch>
            <a:fillRect/>
          </a:stretch>
        </p:blipFill>
        <p:spPr>
          <a:xfrm>
            <a:off x="457200" y="274638"/>
            <a:ext cx="997466" cy="997466"/>
          </a:xfrm>
          <a:prstGeom prst="rect">
            <a:avLst/>
          </a:prstGeom>
        </p:spPr>
      </p:pic>
    </p:spTree>
    <p:extLst>
      <p:ext uri="{BB962C8B-B14F-4D97-AF65-F5344CB8AC3E}">
        <p14:creationId xmlns:p14="http://schemas.microsoft.com/office/powerpoint/2010/main" val="160736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 de l’OMS</a:t>
            </a:r>
            <a:endParaRPr lang="fr-FR" dirty="0"/>
          </a:p>
        </p:txBody>
      </p:sp>
      <p:sp>
        <p:nvSpPr>
          <p:cNvPr id="3" name="Espace réservé du contenu 2"/>
          <p:cNvSpPr>
            <a:spLocks noGrp="1"/>
          </p:cNvSpPr>
          <p:nvPr>
            <p:ph idx="1"/>
          </p:nvPr>
        </p:nvSpPr>
        <p:spPr/>
        <p:txBody>
          <a:bodyPr>
            <a:normAutofit fontScale="92500" lnSpcReduction="20000"/>
          </a:bodyPr>
          <a:lstStyle/>
          <a:p>
            <a:r>
              <a:rPr lang="fr-FR" i="1" dirty="0" smtClean="0"/>
              <a:t>« Le secteur de la santé peut tout à la fois s’employer à </a:t>
            </a:r>
            <a:r>
              <a:rPr lang="fr-FR" b="1" i="1" dirty="0" smtClean="0"/>
              <a:t>atténuer le changement climatique</a:t>
            </a:r>
            <a:r>
              <a:rPr lang="fr-FR" i="1" dirty="0" smtClean="0"/>
              <a:t>, à </a:t>
            </a:r>
            <a:r>
              <a:rPr lang="fr-FR" b="1" i="1" dirty="0" smtClean="0"/>
              <a:t>contribuer à la santé publique </a:t>
            </a:r>
            <a:r>
              <a:rPr lang="fr-FR" i="1" dirty="0" smtClean="0"/>
              <a:t>et à </a:t>
            </a:r>
            <a:r>
              <a:rPr lang="fr-FR" b="1" i="1" dirty="0" smtClean="0"/>
              <a:t>économiser de l’argent</a:t>
            </a:r>
            <a:r>
              <a:rPr lang="fr-FR" i="1" dirty="0" smtClean="0"/>
              <a:t>. Pour y parvenir, il peut prendre des mesures élémentaires qui vont de </a:t>
            </a:r>
            <a:r>
              <a:rPr lang="fr-FR" b="1" i="1" dirty="0" smtClean="0"/>
              <a:t>l’amélioration de la conception des hôpitaux </a:t>
            </a:r>
            <a:r>
              <a:rPr lang="fr-FR" i="1" dirty="0" smtClean="0"/>
              <a:t>à la réduction et à la </a:t>
            </a:r>
            <a:r>
              <a:rPr lang="fr-FR" b="1" i="1" dirty="0" smtClean="0"/>
              <a:t>gestion durable des déchets</a:t>
            </a:r>
            <a:r>
              <a:rPr lang="fr-FR" i="1" dirty="0" smtClean="0"/>
              <a:t>, à l’utilisation de </a:t>
            </a:r>
            <a:r>
              <a:rPr lang="fr-FR" b="1" i="1" dirty="0" smtClean="0"/>
              <a:t>produits chimiques plus surs</a:t>
            </a:r>
            <a:r>
              <a:rPr lang="fr-FR" i="1" dirty="0" smtClean="0"/>
              <a:t>, à l’exploitation durable de ressources telles que </a:t>
            </a:r>
            <a:r>
              <a:rPr lang="fr-FR" b="1" i="1" dirty="0" smtClean="0"/>
              <a:t>l’eau et l’</a:t>
            </a:r>
            <a:r>
              <a:rPr lang="fr-FR" b="1" i="1" dirty="0"/>
              <a:t>é</a:t>
            </a:r>
            <a:r>
              <a:rPr lang="fr-FR" b="1" i="1" dirty="0" smtClean="0"/>
              <a:t>nergie </a:t>
            </a:r>
            <a:r>
              <a:rPr lang="fr-FR" i="1" dirty="0" smtClean="0"/>
              <a:t>et </a:t>
            </a:r>
            <a:r>
              <a:rPr lang="fr-FR" b="1" i="1" dirty="0" smtClean="0"/>
              <a:t>à l’achat de produits respectueux de l’environnement</a:t>
            </a:r>
            <a:r>
              <a:rPr lang="fr-FR" i="1" dirty="0" smtClean="0"/>
              <a:t> »</a:t>
            </a:r>
            <a:endParaRPr lang="fr-FR" i="1" dirty="0"/>
          </a:p>
        </p:txBody>
      </p:sp>
      <p:pic>
        <p:nvPicPr>
          <p:cNvPr id="5" name="Image 4"/>
          <p:cNvPicPr>
            <a:picLocks noChangeAspect="1"/>
          </p:cNvPicPr>
          <p:nvPr/>
        </p:nvPicPr>
        <p:blipFill>
          <a:blip r:embed="rId2"/>
          <a:stretch>
            <a:fillRect/>
          </a:stretch>
        </p:blipFill>
        <p:spPr>
          <a:xfrm>
            <a:off x="7681748" y="5269363"/>
            <a:ext cx="1181293" cy="1181293"/>
          </a:xfrm>
          <a:prstGeom prst="rect">
            <a:avLst/>
          </a:prstGeom>
        </p:spPr>
      </p:pic>
    </p:spTree>
    <p:extLst>
      <p:ext uri="{BB962C8B-B14F-4D97-AF65-F5344CB8AC3E}">
        <p14:creationId xmlns:p14="http://schemas.microsoft.com/office/powerpoint/2010/main" val="418103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Rapport de 2008 ministères santé et environnement</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a:t>
            </a:r>
          </a:p>
          <a:p>
            <a:r>
              <a:rPr lang="fr-FR" dirty="0" smtClean="0"/>
              <a:t>« </a:t>
            </a:r>
            <a:r>
              <a:rPr lang="fr-FR" i="1" dirty="0" smtClean="0"/>
              <a:t>En cas de réchauffement on envisage </a:t>
            </a:r>
            <a:r>
              <a:rPr lang="fr-FR" b="1" i="1" dirty="0" smtClean="0"/>
              <a:t>une prolifération des moisissures </a:t>
            </a:r>
            <a:r>
              <a:rPr lang="fr-FR" i="1" dirty="0" smtClean="0"/>
              <a:t>pouvant atteindre de fortes concentrations dans l’air extérieur et intérieur.</a:t>
            </a:r>
          </a:p>
          <a:p>
            <a:r>
              <a:rPr lang="fr-FR" i="1" dirty="0" smtClean="0"/>
              <a:t>Les </a:t>
            </a:r>
            <a:r>
              <a:rPr lang="fr-FR" b="1" i="1" dirty="0" smtClean="0"/>
              <a:t>matériaux de construction </a:t>
            </a:r>
            <a:r>
              <a:rPr lang="fr-FR" i="1" dirty="0" smtClean="0"/>
              <a:t>des habitats constituent un support de choix pour la croissance des moisissures</a:t>
            </a:r>
          </a:p>
          <a:p>
            <a:r>
              <a:rPr lang="fr-FR" b="1" i="1" dirty="0" smtClean="0"/>
              <a:t>Une augmentation de l’humidité hivernale </a:t>
            </a:r>
            <a:r>
              <a:rPr lang="fr-FR" i="1" dirty="0" smtClean="0"/>
              <a:t>pourrait entrainer une recrudescence des maladies vectorielles ou zoonotiques ( exemple des campagnols roussâtres  réservoir d’</a:t>
            </a:r>
            <a:r>
              <a:rPr lang="fr-FR" i="1" dirty="0" err="1" smtClean="0"/>
              <a:t>hantavirus</a:t>
            </a:r>
            <a:r>
              <a:rPr lang="fr-FR" i="1" dirty="0" smtClean="0"/>
              <a:t>, qui a conduit à une augmentation du risque de transmission à l’homme)</a:t>
            </a:r>
          </a:p>
          <a:p>
            <a:r>
              <a:rPr lang="fr-FR" i="1" dirty="0" smtClean="0"/>
              <a:t>Le </a:t>
            </a:r>
            <a:r>
              <a:rPr lang="fr-FR" b="1" i="1" dirty="0" smtClean="0"/>
              <a:t>virus de la fièvre de West Nile  </a:t>
            </a:r>
            <a:r>
              <a:rPr lang="fr-FR" i="1" dirty="0" smtClean="0"/>
              <a:t>( transmis par les moustiques) était  répandu en Afrique et est maintenant présent en France depuis 2003)</a:t>
            </a:r>
          </a:p>
          <a:p>
            <a:r>
              <a:rPr lang="fr-FR" b="1" i="1" dirty="0" smtClean="0"/>
              <a:t>L’augmentation des températures augmente le niveau d’ozone</a:t>
            </a:r>
            <a:r>
              <a:rPr lang="fr-FR" i="1" dirty="0" smtClean="0"/>
              <a:t>. L’ozone a un fort pouvoir oxydant, ses effets </a:t>
            </a:r>
            <a:r>
              <a:rPr lang="fr-FR" i="1" dirty="0"/>
              <a:t>a</a:t>
            </a:r>
            <a:r>
              <a:rPr lang="fr-FR" i="1" dirty="0" smtClean="0"/>
              <a:t>ffectent les muqueuses respiratoires et oculaires et provoque toux, irritation  des yeux et des voies aériennes supérieures. Des travaux récents mettent en </a:t>
            </a:r>
            <a:r>
              <a:rPr lang="fr-FR" b="1" i="1" dirty="0" smtClean="0"/>
              <a:t>évidence des associations entre variation journalière d’O3 et admissions hospitalières </a:t>
            </a:r>
            <a:r>
              <a:rPr lang="fr-FR" i="1" dirty="0" smtClean="0"/>
              <a:t>( BPCO)</a:t>
            </a:r>
            <a:r>
              <a:rPr lang="fr-FR" dirty="0" smtClean="0"/>
              <a:t> »</a:t>
            </a:r>
            <a:endParaRPr lang="fr-FR" dirty="0"/>
          </a:p>
        </p:txBody>
      </p:sp>
      <p:pic>
        <p:nvPicPr>
          <p:cNvPr id="4" name="Image 3"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280" y="987378"/>
            <a:ext cx="1565479" cy="854834"/>
          </a:xfrm>
          <a:prstGeom prst="rect">
            <a:avLst/>
          </a:prstGeom>
        </p:spPr>
      </p:pic>
      <p:pic>
        <p:nvPicPr>
          <p:cNvPr id="5" name="Image 4"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488" y="821094"/>
            <a:ext cx="687830" cy="779106"/>
          </a:xfrm>
          <a:prstGeom prst="rect">
            <a:avLst/>
          </a:prstGeom>
        </p:spPr>
      </p:pic>
    </p:spTree>
    <p:extLst>
      <p:ext uri="{BB962C8B-B14F-4D97-AF65-F5344CB8AC3E}">
        <p14:creationId xmlns:p14="http://schemas.microsoft.com/office/powerpoint/2010/main" val="115121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GIEC 2007</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 </a:t>
            </a:r>
            <a:r>
              <a:rPr lang="fr-FR" i="1" dirty="0" smtClean="0"/>
              <a:t>les changements climatiques auront </a:t>
            </a:r>
            <a:r>
              <a:rPr lang="fr-FR" b="1" i="1" dirty="0" smtClean="0"/>
              <a:t>une incidence sur l’état sanitaire de millions de personnes </a:t>
            </a:r>
            <a:r>
              <a:rPr lang="fr-FR" i="1" dirty="0" smtClean="0"/>
              <a:t>du fait ;</a:t>
            </a:r>
          </a:p>
          <a:p>
            <a:endParaRPr lang="fr-FR" i="1" dirty="0" smtClean="0"/>
          </a:p>
          <a:p>
            <a:r>
              <a:rPr lang="fr-FR" i="1" dirty="0" smtClean="0"/>
              <a:t>L’intensification de la </a:t>
            </a:r>
            <a:r>
              <a:rPr lang="fr-FR" b="1" i="1" dirty="0" smtClean="0"/>
              <a:t>malnutrition</a:t>
            </a:r>
          </a:p>
          <a:p>
            <a:r>
              <a:rPr lang="fr-FR" b="1" i="1" dirty="0" smtClean="0"/>
              <a:t>Les évènements météorologiques </a:t>
            </a:r>
            <a:r>
              <a:rPr lang="fr-FR" i="1" dirty="0" smtClean="0"/>
              <a:t>extrêmes ( 70 000 décès été 2003 dans 12 pays d'Europe)</a:t>
            </a:r>
          </a:p>
          <a:p>
            <a:r>
              <a:rPr lang="fr-FR" i="1" dirty="0" smtClean="0"/>
              <a:t>L’aggravation des </a:t>
            </a:r>
            <a:r>
              <a:rPr lang="fr-FR" b="1" i="1" dirty="0" smtClean="0"/>
              <a:t>maladies diarrhéiques</a:t>
            </a:r>
          </a:p>
          <a:p>
            <a:r>
              <a:rPr lang="fr-FR" i="1" dirty="0" smtClean="0"/>
              <a:t>La multiplication des </a:t>
            </a:r>
            <a:r>
              <a:rPr lang="fr-FR" b="1" i="1" dirty="0" smtClean="0"/>
              <a:t>affections cardio-respiratoires </a:t>
            </a:r>
            <a:r>
              <a:rPr lang="fr-FR" i="1" dirty="0" smtClean="0"/>
              <a:t>liées aux concentrations d’ozone</a:t>
            </a:r>
          </a:p>
          <a:p>
            <a:r>
              <a:rPr lang="fr-FR" i="1" dirty="0" smtClean="0"/>
              <a:t>Des changements dans la </a:t>
            </a:r>
            <a:r>
              <a:rPr lang="fr-FR" b="1" i="1" dirty="0" smtClean="0"/>
              <a:t>répartition géographique de certains vecteurs de maladies infectieuses</a:t>
            </a:r>
            <a:r>
              <a:rPr lang="fr-FR" dirty="0" smtClean="0"/>
              <a:t> »</a:t>
            </a:r>
          </a:p>
          <a:p>
            <a:r>
              <a:rPr lang="fr-FR" dirty="0" smtClean="0"/>
              <a:t>En Mai 2013, </a:t>
            </a:r>
            <a:r>
              <a:rPr lang="fr-FR" dirty="0" err="1" smtClean="0"/>
              <a:t>Christiana</a:t>
            </a:r>
            <a:r>
              <a:rPr lang="fr-FR" dirty="0" smtClean="0"/>
              <a:t> FIGUERES , responsable climat de L’ONU alerte sur une concentration historique de CO2 : «  </a:t>
            </a:r>
            <a:r>
              <a:rPr lang="fr-FR" b="1" i="1" dirty="0" smtClean="0"/>
              <a:t>le monde est entré dans une nouvelle zone de danger  avec une concentration de 400 parties par millions ( PPM), </a:t>
            </a:r>
            <a:r>
              <a:rPr lang="fr-FR" i="1" dirty="0" smtClean="0"/>
              <a:t>seuil inégalé depuis des millions d’années</a:t>
            </a:r>
            <a:r>
              <a:rPr lang="fr-FR" dirty="0" smtClean="0"/>
              <a:t> ». Le risques est donc de générer une hausse </a:t>
            </a:r>
            <a:r>
              <a:rPr lang="fr-FR" dirty="0"/>
              <a:t>d</a:t>
            </a:r>
            <a:r>
              <a:rPr lang="fr-FR" dirty="0" smtClean="0"/>
              <a:t>u thermomètre entre 3° et 5°c</a:t>
            </a:r>
            <a:endParaRPr lang="fr-FR" dirty="0"/>
          </a:p>
        </p:txBody>
      </p:sp>
      <p:pic>
        <p:nvPicPr>
          <p:cNvPr id="4" name="Image 3"/>
          <p:cNvPicPr>
            <a:picLocks noChangeAspect="1"/>
          </p:cNvPicPr>
          <p:nvPr/>
        </p:nvPicPr>
        <p:blipFill>
          <a:blip r:embed="rId2"/>
          <a:stretch>
            <a:fillRect/>
          </a:stretch>
        </p:blipFill>
        <p:spPr>
          <a:xfrm>
            <a:off x="457200" y="274638"/>
            <a:ext cx="2540000" cy="1016000"/>
          </a:xfrm>
          <a:prstGeom prst="rect">
            <a:avLst/>
          </a:prstGeom>
        </p:spPr>
      </p:pic>
    </p:spTree>
    <p:extLst>
      <p:ext uri="{BB962C8B-B14F-4D97-AF65-F5344CB8AC3E}">
        <p14:creationId xmlns:p14="http://schemas.microsoft.com/office/powerpoint/2010/main" val="2889923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études médicales</a:t>
            </a:r>
            <a:endParaRPr lang="fr-FR" dirty="0"/>
          </a:p>
        </p:txBody>
      </p:sp>
      <p:sp>
        <p:nvSpPr>
          <p:cNvPr id="3" name="Espace réservé du contenu 2"/>
          <p:cNvSpPr>
            <a:spLocks noGrp="1"/>
          </p:cNvSpPr>
          <p:nvPr>
            <p:ph idx="1"/>
          </p:nvPr>
        </p:nvSpPr>
        <p:spPr/>
        <p:txBody>
          <a:bodyPr>
            <a:normAutofit fontScale="40000" lnSpcReduction="20000"/>
          </a:bodyPr>
          <a:lstStyle/>
          <a:p>
            <a:r>
              <a:rPr lang="fr-FR" dirty="0" smtClean="0"/>
              <a:t>« THE LANCET »  du 24 février 2011  : «</a:t>
            </a:r>
            <a:r>
              <a:rPr lang="fr-FR" b="1" dirty="0" smtClean="0"/>
              <a:t> La pollution ambiante de l’air fait partie des déclencheur de l’infarctus du myocarde </a:t>
            </a:r>
            <a:r>
              <a:rPr lang="fr-FR" dirty="0" smtClean="0"/>
              <a:t>»</a:t>
            </a:r>
          </a:p>
          <a:p>
            <a:endParaRPr lang="fr-FR" dirty="0"/>
          </a:p>
          <a:p>
            <a:r>
              <a:rPr lang="fr-FR" dirty="0" smtClean="0"/>
              <a:t>Selon l’EPA ( agence américaine de protection de l’environnement)</a:t>
            </a:r>
            <a:r>
              <a:rPr lang="fr-FR" b="1" dirty="0" smtClean="0"/>
              <a:t>, les 6 gaz à effet de serre </a:t>
            </a:r>
            <a:r>
              <a:rPr lang="fr-FR" dirty="0" smtClean="0"/>
              <a:t>( dioxyde de carbone CO2 ,méthane CH4,oxydes d’azote  ,hydrofluorocarbure ,</a:t>
            </a:r>
            <a:r>
              <a:rPr lang="fr-FR" dirty="0" err="1" smtClean="0"/>
              <a:t>perfluocarbure</a:t>
            </a:r>
            <a:r>
              <a:rPr lang="fr-FR" dirty="0" smtClean="0"/>
              <a:t> et hexafluorure de soufre) </a:t>
            </a:r>
            <a:r>
              <a:rPr lang="fr-FR" b="1" dirty="0" smtClean="0"/>
              <a:t>contribuent à la pollution de l’air et doivent être considérés comme dangereux pour la santé publique.</a:t>
            </a:r>
          </a:p>
          <a:p>
            <a:r>
              <a:rPr lang="fr-FR" dirty="0" smtClean="0"/>
              <a:t>Selon Mark JACOBSON ( professeur de </a:t>
            </a:r>
            <a:r>
              <a:rPr lang="fr-FR" dirty="0" err="1" smtClean="0"/>
              <a:t>genie</a:t>
            </a:r>
            <a:r>
              <a:rPr lang="fr-FR" dirty="0" smtClean="0"/>
              <a:t> civil de </a:t>
            </a:r>
            <a:r>
              <a:rPr lang="fr-FR" dirty="0" err="1" smtClean="0"/>
              <a:t>Stanford</a:t>
            </a:r>
            <a:r>
              <a:rPr lang="fr-FR" dirty="0" smtClean="0"/>
              <a:t>) il existe un lien direct entre les niveaux accrus de dioxyde de carbone et l’augmentation de la mortalité humaine</a:t>
            </a:r>
          </a:p>
          <a:p>
            <a:endParaRPr lang="fr-FR" dirty="0"/>
          </a:p>
          <a:p>
            <a:endParaRPr lang="fr-FR" dirty="0"/>
          </a:p>
          <a:p>
            <a:r>
              <a:rPr lang="fr-FR" dirty="0" smtClean="0"/>
              <a:t>Selon FB BERNARD et P.DEMOLY de l’académie de médecine : l’augmentation de la concentration en CO2( +22%sur 30 ans) associée à une élévation des températures ( 0,7°C sur le siècle dernier) </a:t>
            </a:r>
            <a:r>
              <a:rPr lang="fr-FR" b="1" dirty="0" smtClean="0"/>
              <a:t>décuple la puissance allergisante des grains de pollens inhalés</a:t>
            </a:r>
          </a:p>
          <a:p>
            <a:r>
              <a:rPr lang="fr-FR" dirty="0" smtClean="0"/>
              <a:t>Une hypothèse est faite par des chercheurs de l’université de CONPENHAGUE «</a:t>
            </a:r>
            <a:r>
              <a:rPr lang="fr-FR" b="1" dirty="0" smtClean="0"/>
              <a:t>  la charge acide dans l’atmosphère peut augmenter l’appétit, donc l’apport énergétique et diminuer la dépense d’</a:t>
            </a:r>
            <a:r>
              <a:rPr lang="fr-FR" b="1" dirty="0"/>
              <a:t>é</a:t>
            </a:r>
            <a:r>
              <a:rPr lang="fr-FR" b="1" dirty="0" smtClean="0"/>
              <a:t>nergie, ce qui contribuerait à l’épidémie  actuelle d’obésité. »</a:t>
            </a:r>
          </a:p>
          <a:p>
            <a:endParaRPr lang="fr-FR" dirty="0"/>
          </a:p>
          <a:p>
            <a:r>
              <a:rPr lang="fr-FR" dirty="0" smtClean="0"/>
              <a:t>Le Pr RODHAIN de l’institut PASTEUR :  «  les maladies à vecteurs ne posent pas de problèmes de santé publique à ce jour. </a:t>
            </a:r>
            <a:r>
              <a:rPr lang="fr-FR" b="1" dirty="0" smtClean="0"/>
              <a:t>On peut pense que des modifications climatiques pourraient avoir un impact sur la transmission de l’encéphalite à tiques </a:t>
            </a:r>
            <a:r>
              <a:rPr lang="fr-FR" dirty="0" smtClean="0"/>
              <a:t>( limitées actuellement en France à l’alsace et aux Vosges) .mais c’est surtout à propos de la borréliose de LYME que les effets pourraient être sensibles ( cette affection sévit dans toute la France ou son incidence clinique est probablement de 1000 à 2000 cas par an)</a:t>
            </a:r>
            <a:endParaRPr lang="fr-FR" dirty="0"/>
          </a:p>
        </p:txBody>
      </p:sp>
      <p:pic>
        <p:nvPicPr>
          <p:cNvPr id="4" name="Image 3"/>
          <p:cNvPicPr>
            <a:picLocks noChangeAspect="1"/>
          </p:cNvPicPr>
          <p:nvPr/>
        </p:nvPicPr>
        <p:blipFill>
          <a:blip r:embed="rId3"/>
          <a:stretch>
            <a:fillRect/>
          </a:stretch>
        </p:blipFill>
        <p:spPr>
          <a:xfrm>
            <a:off x="7566904" y="490554"/>
            <a:ext cx="851808" cy="927084"/>
          </a:xfrm>
          <a:prstGeom prst="rect">
            <a:avLst/>
          </a:prstGeom>
        </p:spPr>
      </p:pic>
      <p:pic>
        <p:nvPicPr>
          <p:cNvPr id="5" name="Image 4" descr="images-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721027" cy="1245137"/>
          </a:xfrm>
          <a:prstGeom prst="rect">
            <a:avLst/>
          </a:prstGeom>
        </p:spPr>
      </p:pic>
      <p:pic>
        <p:nvPicPr>
          <p:cNvPr id="6" name="Image 5" descr="Unknown-3.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1198" y="5848357"/>
            <a:ext cx="2092802" cy="793425"/>
          </a:xfrm>
          <a:prstGeom prst="rect">
            <a:avLst/>
          </a:prstGeom>
        </p:spPr>
      </p:pic>
    </p:spTree>
    <p:extLst>
      <p:ext uri="{BB962C8B-B14F-4D97-AF65-F5344CB8AC3E}">
        <p14:creationId xmlns:p14="http://schemas.microsoft.com/office/powerpoint/2010/main" val="96090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spécialistes s’expriment</a:t>
            </a:r>
            <a:endParaRPr lang="fr-FR" dirty="0"/>
          </a:p>
        </p:txBody>
      </p:sp>
      <p:sp>
        <p:nvSpPr>
          <p:cNvPr id="3" name="Espace réservé du contenu 2"/>
          <p:cNvSpPr>
            <a:spLocks noGrp="1"/>
          </p:cNvSpPr>
          <p:nvPr>
            <p:ph idx="1"/>
          </p:nvPr>
        </p:nvSpPr>
        <p:spPr/>
        <p:txBody>
          <a:bodyPr>
            <a:normAutofit fontScale="40000" lnSpcReduction="20000"/>
          </a:bodyPr>
          <a:lstStyle/>
          <a:p>
            <a:r>
              <a:rPr lang="fr-FR" dirty="0" smtClean="0"/>
              <a:t>Dans le rapport du Sénat sur l’ampleur des changement climatiques le Pr Jean Pierre BESANCENOT précise «  </a:t>
            </a:r>
            <a:r>
              <a:rPr lang="fr-FR" b="1" i="1" dirty="0" smtClean="0"/>
              <a:t>toute augmentation du taux de CO2  dans l’air ambiant ralentit la diffusion alvéolo-capillaire et perturbe la purification du sang</a:t>
            </a:r>
            <a:r>
              <a:rPr lang="fr-FR" b="1" dirty="0" smtClean="0"/>
              <a:t> »</a:t>
            </a:r>
          </a:p>
          <a:p>
            <a:endParaRPr lang="fr-FR" dirty="0" smtClean="0"/>
          </a:p>
          <a:p>
            <a:r>
              <a:rPr lang="fr-FR" dirty="0" smtClean="0"/>
              <a:t>Dans son ouvrage ; on découvre;</a:t>
            </a:r>
          </a:p>
          <a:p>
            <a:r>
              <a:rPr lang="fr-FR" b="1" dirty="0" smtClean="0"/>
              <a:t>Les effets indirects </a:t>
            </a:r>
            <a:r>
              <a:rPr lang="fr-FR" dirty="0" smtClean="0"/>
              <a:t>du réchauffement climatique sur la santé </a:t>
            </a:r>
            <a:r>
              <a:rPr lang="fr-FR" b="1" dirty="0" smtClean="0"/>
              <a:t> :</a:t>
            </a:r>
          </a:p>
          <a:p>
            <a:r>
              <a:rPr lang="fr-FR" dirty="0" smtClean="0"/>
              <a:t>En ce qui concerne le paludisme «  le réchauffement pourrait donc augmenter le niveau de transmission en un lieu donné et permettre la transmission dans des régions ou elle était auparavant entravée par un  niveau thermique trop bas</a:t>
            </a:r>
          </a:p>
          <a:p>
            <a:r>
              <a:rPr lang="fr-FR" dirty="0" smtClean="0"/>
              <a:t>En ce qui concerne </a:t>
            </a:r>
            <a:r>
              <a:rPr lang="fr-FR" b="1" dirty="0" smtClean="0"/>
              <a:t>les leishmanioses, maladies parasitaires transmises par piqures, on voit actuellement son incidence progresser</a:t>
            </a:r>
            <a:r>
              <a:rPr lang="fr-FR" dirty="0" smtClean="0"/>
              <a:t>. La remontée vers le nord du climat de type méditerranéen pourrait transformer des micro foyers en zones endémiques. </a:t>
            </a:r>
            <a:r>
              <a:rPr lang="fr-FR" b="1" dirty="0" smtClean="0"/>
              <a:t>Le triangle Andorre-Lyon –Nice semble déjà touché</a:t>
            </a:r>
            <a:r>
              <a:rPr lang="fr-FR" dirty="0" smtClean="0"/>
              <a:t>. De même en </a:t>
            </a:r>
            <a:r>
              <a:rPr lang="fr-FR" dirty="0"/>
              <a:t>I</a:t>
            </a:r>
            <a:r>
              <a:rPr lang="fr-FR" dirty="0" smtClean="0"/>
              <a:t>talie </a:t>
            </a:r>
            <a:r>
              <a:rPr lang="fr-FR" b="1" dirty="0" smtClean="0"/>
              <a:t>le Piémont </a:t>
            </a:r>
            <a:r>
              <a:rPr lang="fr-FR" dirty="0" smtClean="0"/>
              <a:t>totalement indemne à la fin des année 1980 </a:t>
            </a:r>
            <a:r>
              <a:rPr lang="fr-FR" b="1" dirty="0" smtClean="0"/>
              <a:t>commence à être contaminé </a:t>
            </a:r>
            <a:r>
              <a:rPr lang="fr-FR" dirty="0" smtClean="0"/>
              <a:t>, jusqu’au val d'Aoste.</a:t>
            </a:r>
          </a:p>
          <a:p>
            <a:r>
              <a:rPr lang="fr-FR" dirty="0" smtClean="0"/>
              <a:t>En ce qui concerne </a:t>
            </a:r>
            <a:r>
              <a:rPr lang="fr-FR" b="1" dirty="0" smtClean="0"/>
              <a:t>la fièvre du Nil</a:t>
            </a:r>
            <a:r>
              <a:rPr lang="fr-FR" dirty="0" smtClean="0"/>
              <a:t>, dont les oiseaux constituent l’unique réservoir ( transmissible à l’homme par les moustiques)il fat le même constat ; «  </a:t>
            </a:r>
            <a:r>
              <a:rPr lang="fr-FR" b="1" dirty="0" smtClean="0"/>
              <a:t>le climat agit indiscutablement sur le réservoir du virus qui depuis quelques années ont tendance à migrer de plus en plus loin vers le nord. »</a:t>
            </a:r>
          </a:p>
          <a:p>
            <a:endParaRPr lang="fr-FR" dirty="0" smtClean="0"/>
          </a:p>
          <a:p>
            <a:r>
              <a:rPr lang="fr-FR" b="1" dirty="0" smtClean="0"/>
              <a:t>Les effets direct </a:t>
            </a:r>
            <a:r>
              <a:rPr lang="fr-FR" dirty="0" smtClean="0"/>
              <a:t>du réchauffement climatique sur la santé :</a:t>
            </a:r>
          </a:p>
          <a:p>
            <a:r>
              <a:rPr lang="fr-FR" dirty="0" smtClean="0"/>
              <a:t>Dans l’hypothèse d’une intensification de l’effet de serre, il faudrait s’attendre à une diminution  ( +12 à 18 %)  relative de la surmortalité hivernale ( -5à7 %) et à l’inverse à une assez </a:t>
            </a:r>
            <a:r>
              <a:rPr lang="fr-FR" b="1" dirty="0" smtClean="0"/>
              <a:t>France surmortalité estivale – aux états unis la surmortalité estivale serait 3 fois supérieure à la sous mortalité hivernale…</a:t>
            </a:r>
          </a:p>
          <a:p>
            <a:r>
              <a:rPr lang="fr-FR" dirty="0" smtClean="0"/>
              <a:t>Enfin il évoque  » </a:t>
            </a:r>
            <a:r>
              <a:rPr lang="fr-FR" b="1" dirty="0" smtClean="0"/>
              <a:t>les recrudescence des rhinites, des crises d’asthme, l’augmentation de la prévalence des lithiases urinaires,, une élévation du taux de prématurité avec un renforcement de la mortalité périnatale.</a:t>
            </a:r>
          </a:p>
          <a:p>
            <a:endParaRPr lang="fr-FR" dirty="0" smtClean="0"/>
          </a:p>
          <a:p>
            <a:endParaRPr lang="fr-FR" dirty="0" smtClean="0"/>
          </a:p>
          <a:p>
            <a:endParaRPr lang="fr-FR" dirty="0"/>
          </a:p>
        </p:txBody>
      </p:sp>
      <p:pic>
        <p:nvPicPr>
          <p:cNvPr id="4" name="Image 3"/>
          <p:cNvPicPr>
            <a:picLocks noChangeAspect="1"/>
          </p:cNvPicPr>
          <p:nvPr/>
        </p:nvPicPr>
        <p:blipFill>
          <a:blip r:embed="rId2"/>
          <a:stretch>
            <a:fillRect/>
          </a:stretch>
        </p:blipFill>
        <p:spPr>
          <a:xfrm>
            <a:off x="592997" y="143360"/>
            <a:ext cx="797200" cy="1313625"/>
          </a:xfrm>
          <a:prstGeom prst="rect">
            <a:avLst/>
          </a:prstGeom>
        </p:spPr>
      </p:pic>
      <p:pic>
        <p:nvPicPr>
          <p:cNvPr id="5" name="Image 4"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3103" y="5650296"/>
            <a:ext cx="1053492" cy="951734"/>
          </a:xfrm>
          <a:prstGeom prst="rect">
            <a:avLst/>
          </a:prstGeom>
        </p:spPr>
      </p:pic>
    </p:spTree>
    <p:extLst>
      <p:ext uri="{BB962C8B-B14F-4D97-AF65-F5344CB8AC3E}">
        <p14:creationId xmlns:p14="http://schemas.microsoft.com/office/powerpoint/2010/main" val="1821067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L’impact économique de l’asthme</a:t>
            </a:r>
            <a:endParaRPr lang="fr-FR" dirty="0"/>
          </a:p>
        </p:txBody>
      </p:sp>
      <p:sp>
        <p:nvSpPr>
          <p:cNvPr id="3" name="Espace réservé du contenu 2"/>
          <p:cNvSpPr>
            <a:spLocks noGrp="1"/>
          </p:cNvSpPr>
          <p:nvPr>
            <p:ph idx="1"/>
          </p:nvPr>
        </p:nvSpPr>
        <p:spPr/>
        <p:txBody>
          <a:bodyPr/>
          <a:lstStyle/>
          <a:p>
            <a:r>
              <a:rPr lang="fr-FR" dirty="0"/>
              <a:t>3,5 millions de personnes en France pour 1 ,5 milliards d’euros de traitement par an.</a:t>
            </a:r>
          </a:p>
          <a:p>
            <a:r>
              <a:rPr lang="fr-FR" dirty="0"/>
              <a:t>4 millions  de personnes en Allemagne,</a:t>
            </a:r>
          </a:p>
          <a:p>
            <a:r>
              <a:rPr lang="fr-FR" dirty="0"/>
              <a:t>17 milliards d’euros, de traitement curatif, par an, en Europe,</a:t>
            </a:r>
          </a:p>
          <a:p>
            <a:r>
              <a:rPr lang="fr-FR" dirty="0"/>
              <a:t>5,8 milliards de dollars aux EU,</a:t>
            </a:r>
          </a:p>
          <a:p>
            <a:r>
              <a:rPr lang="fr-FR" dirty="0"/>
              <a:t>150 millions de personnes dans le monde et 180 000 décès par an.</a:t>
            </a:r>
          </a:p>
          <a:p>
            <a:endParaRPr lang="fr-FR" dirty="0"/>
          </a:p>
        </p:txBody>
      </p:sp>
      <p:pic>
        <p:nvPicPr>
          <p:cNvPr id="4" name="Image 3" descr="Unknown-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886" y="5658982"/>
            <a:ext cx="1558114" cy="1199017"/>
          </a:xfrm>
          <a:prstGeom prst="rect">
            <a:avLst/>
          </a:prstGeom>
        </p:spPr>
      </p:pic>
    </p:spTree>
    <p:extLst>
      <p:ext uri="{BB962C8B-B14F-4D97-AF65-F5344CB8AC3E}">
        <p14:creationId xmlns:p14="http://schemas.microsoft.com/office/powerpoint/2010/main" val="1564105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Régions s’expriment</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smtClean="0"/>
              <a:t>«  la</a:t>
            </a:r>
            <a:r>
              <a:rPr lang="fr-FR" b="1" dirty="0" smtClean="0"/>
              <a:t> vague de froid </a:t>
            </a:r>
            <a:r>
              <a:rPr lang="fr-FR" dirty="0" smtClean="0"/>
              <a:t>en février 2012 aura duré 13 jours, aura </a:t>
            </a:r>
            <a:r>
              <a:rPr lang="fr-FR" b="1" dirty="0" smtClean="0"/>
              <a:t>fait 5 morts en France et 300 </a:t>
            </a:r>
            <a:r>
              <a:rPr lang="fr-FR" dirty="0" smtClean="0"/>
              <a:t>en Europe et une augmentation des signalements d’intoxication au monoxyde de carbone a été enregistrée. »</a:t>
            </a:r>
          </a:p>
          <a:p>
            <a:r>
              <a:rPr lang="fr-FR" dirty="0" smtClean="0"/>
              <a:t>« L’année 2011 aura été dans le monde, à cause des catastrophes naturelles, une année historique, avec plus </a:t>
            </a:r>
            <a:r>
              <a:rPr lang="fr-FR" b="1" dirty="0" smtClean="0"/>
              <a:t>de 30 000 morts </a:t>
            </a:r>
            <a:r>
              <a:rPr lang="fr-FR" dirty="0" smtClean="0"/>
              <a:t>et plus de </a:t>
            </a:r>
            <a:r>
              <a:rPr lang="fr-FR" b="1" dirty="0" smtClean="0"/>
              <a:t>350 millions de dollars de pertes économiques »</a:t>
            </a:r>
          </a:p>
          <a:p>
            <a:r>
              <a:rPr lang="fr-FR" dirty="0" smtClean="0"/>
              <a:t>« En région RA, les projections liées au changement climatique tendent à la fois vers </a:t>
            </a:r>
            <a:r>
              <a:rPr lang="fr-FR" b="1" dirty="0" smtClean="0"/>
              <a:t>une quantité et une qualité amoindrie de l’eau. »</a:t>
            </a:r>
          </a:p>
          <a:p>
            <a:r>
              <a:rPr lang="fr-FR" dirty="0" smtClean="0"/>
              <a:t>« Les conditions météorologiques favorisent l’accumulation des particules en raison du refroidissement de l’air à la surface du sol et l’absence de vents. </a:t>
            </a:r>
            <a:r>
              <a:rPr lang="fr-FR" b="1" dirty="0" smtClean="0"/>
              <a:t>L’impact des particules émises sur la santé humaine se caractérise par des maladies respiratoires, cardio vasculaires et des cancers</a:t>
            </a:r>
            <a:r>
              <a:rPr lang="fr-FR" dirty="0" smtClean="0"/>
              <a:t>."</a:t>
            </a:r>
          </a:p>
          <a:p>
            <a:r>
              <a:rPr lang="fr-FR" dirty="0" smtClean="0"/>
              <a:t>« La hausse des températures et des précipitations pourraient devenir le facteur clef de la propagation des maladies à vecteur. Depuis 2004, le moustique tigre s’est installé sur le littoral méditerranéen. On considère désormais que </a:t>
            </a:r>
            <a:r>
              <a:rPr lang="fr-FR" b="1" dirty="0" smtClean="0"/>
              <a:t>l’ensemble du littoral méditerranéen est colonisé. </a:t>
            </a:r>
            <a:r>
              <a:rPr lang="fr-FR" dirty="0" smtClean="0"/>
              <a:t>Depuis 2009, </a:t>
            </a:r>
            <a:r>
              <a:rPr lang="fr-FR" dirty="0" err="1" smtClean="0"/>
              <a:t>Aedes</a:t>
            </a:r>
            <a:r>
              <a:rPr lang="fr-FR" dirty="0" smtClean="0"/>
              <a:t> </a:t>
            </a:r>
            <a:r>
              <a:rPr lang="fr-FR" dirty="0" err="1" smtClean="0"/>
              <a:t>albopictus</a:t>
            </a:r>
            <a:r>
              <a:rPr lang="fr-FR" dirty="0" smtClean="0"/>
              <a:t> a également été détecté en RA ( </a:t>
            </a:r>
            <a:r>
              <a:rPr lang="fr-FR" dirty="0" err="1" smtClean="0"/>
              <a:t>chikungunya</a:t>
            </a:r>
            <a:r>
              <a:rPr lang="fr-FR" dirty="0" smtClean="0"/>
              <a:t>, polyarthrite aigue en Italie) »</a:t>
            </a:r>
          </a:p>
          <a:p>
            <a:endParaRPr lang="fr-FR" dirty="0"/>
          </a:p>
          <a:p>
            <a:endParaRPr lang="fr-FR" dirty="0" smtClean="0"/>
          </a:p>
          <a:p>
            <a:endParaRPr lang="fr-FR" dirty="0" smtClean="0"/>
          </a:p>
          <a:p>
            <a:r>
              <a:rPr lang="fr-FR" dirty="0" smtClean="0"/>
              <a:t>Le </a:t>
            </a:r>
            <a:r>
              <a:rPr lang="fr-FR" b="1" dirty="0" smtClean="0"/>
              <a:t>changement climatique est susceptible d’induire une modification des espèces végétales  </a:t>
            </a:r>
            <a:r>
              <a:rPr lang="fr-FR" dirty="0" smtClean="0"/>
              <a:t>présentes sur le territoire avec un </a:t>
            </a:r>
            <a:r>
              <a:rPr lang="fr-FR" b="1" dirty="0" smtClean="0"/>
              <a:t>allongement de la période d’exposition aux allergènes</a:t>
            </a:r>
            <a:r>
              <a:rPr lang="fr-FR" dirty="0" smtClean="0"/>
              <a:t>. Le région RA est la plus touchées par l’ambroisie , on estime </a:t>
            </a:r>
            <a:r>
              <a:rPr lang="fr-FR" b="1" dirty="0" smtClean="0"/>
              <a:t>que 130 000 à 180 000 personnes sont concernées dans la région. »</a:t>
            </a:r>
            <a:endParaRPr lang="fr-FR" b="1" dirty="0"/>
          </a:p>
        </p:txBody>
      </p:sp>
      <p:pic>
        <p:nvPicPr>
          <p:cNvPr id="5" name="Image 4"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85" y="176166"/>
            <a:ext cx="1168400" cy="850900"/>
          </a:xfrm>
          <a:prstGeom prst="rect">
            <a:avLst/>
          </a:prstGeom>
        </p:spPr>
      </p:pic>
      <p:pic>
        <p:nvPicPr>
          <p:cNvPr id="6" name="Image 5"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394" y="0"/>
            <a:ext cx="1357605" cy="1131338"/>
          </a:xfrm>
          <a:prstGeom prst="rect">
            <a:avLst/>
          </a:prstGeom>
        </p:spPr>
      </p:pic>
      <p:pic>
        <p:nvPicPr>
          <p:cNvPr id="7" name="Image 6" descr="Unknown-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5615" y="4545541"/>
            <a:ext cx="1051730" cy="712711"/>
          </a:xfrm>
          <a:prstGeom prst="rect">
            <a:avLst/>
          </a:prstGeom>
        </p:spPr>
      </p:pic>
    </p:spTree>
    <p:extLst>
      <p:ext uri="{BB962C8B-B14F-4D97-AF65-F5344CB8AC3E}">
        <p14:creationId xmlns:p14="http://schemas.microsoft.com/office/powerpoint/2010/main" val="2271464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Impact de la pollution liée aux transports</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a:t>La pollution atmosphérique tue plus de gens que les accidents de la route dans l'Etat de Sao Paulo, le plus riche et plus peuplé du </a:t>
            </a:r>
            <a:r>
              <a:rPr lang="fr-FR" dirty="0">
                <a:hlinkClick r:id="rId2"/>
              </a:rPr>
              <a:t>Brésil, selon l'étude de l'ONG rInstitut Santé et Environnement, rendue publique hier.</a:t>
            </a:r>
          </a:p>
          <a:p>
            <a:endParaRPr lang="fr-FR" dirty="0"/>
          </a:p>
          <a:p>
            <a:r>
              <a:rPr lang="fr-FR" dirty="0"/>
              <a:t>En 2011, au </a:t>
            </a:r>
            <a:r>
              <a:rPr lang="fr-FR" b="1" dirty="0"/>
              <a:t>moins 4655 personnes sont mortes des suites de problèmes dus à la pollution dans la capitale de l'Etat </a:t>
            </a:r>
            <a:r>
              <a:rPr lang="fr-FR" dirty="0"/>
              <a:t>- la ville de Sao Paulo qui compte 11 millions d'habitants intramuros - tandis que 1556 ont perdu la vie dans des accidents de la circulation, souligne cette ONG.</a:t>
            </a:r>
          </a:p>
          <a:p>
            <a:endParaRPr lang="fr-FR" dirty="0"/>
          </a:p>
          <a:p>
            <a:r>
              <a:rPr lang="fr-FR" dirty="0"/>
              <a:t>Dans la mégapole, où quatre millions de véhicules circulent, </a:t>
            </a:r>
            <a:r>
              <a:rPr lang="fr-FR" b="1" u="sng" dirty="0"/>
              <a:t>la pollution a été plus meurtrière que le cancer du sein </a:t>
            </a:r>
            <a:r>
              <a:rPr lang="fr-FR" dirty="0"/>
              <a:t>(1277 décès) et près </a:t>
            </a:r>
            <a:r>
              <a:rPr lang="fr-FR" b="1" dirty="0"/>
              <a:t>de six fois plus que le sida </a:t>
            </a:r>
            <a:r>
              <a:rPr lang="fr-FR" dirty="0"/>
              <a:t>(874 morts en 2011), ajouté l'étude.</a:t>
            </a:r>
          </a:p>
          <a:p>
            <a:endParaRPr lang="fr-FR" dirty="0"/>
          </a:p>
          <a:p>
            <a:r>
              <a:rPr lang="fr-FR" dirty="0"/>
              <a:t>Avec 42 millions d'habitants, Sao Paulo est l'Etat le plus peuplé du Brésil et la moyenne annuelle des particules polluantes en suspension dans l'air y est de 20 à 25 microgrammes par mètre cube, bien supérieure aux 10 microgrammes tolérés par l'Organisation mondiale de la santé (OMS)</a:t>
            </a:r>
            <a:r>
              <a:rPr lang="fr-FR" dirty="0" smtClean="0"/>
              <a:t>.</a:t>
            </a:r>
          </a:p>
          <a:p>
            <a:endParaRPr lang="fr-FR" dirty="0"/>
          </a:p>
          <a:p>
            <a:r>
              <a:rPr lang="fr-FR" dirty="0" smtClean="0"/>
              <a:t>Milan :  </a:t>
            </a:r>
            <a:r>
              <a:rPr lang="fr-FR" dirty="0"/>
              <a:t>Il faut dire que dans cette grande cité de 4.500.000 habitants,</a:t>
            </a:r>
            <a:r>
              <a:rPr lang="fr-FR" b="1" dirty="0"/>
              <a:t> chaque personne fume environ l’équivalent de 15 cigarettes par jour, tant l’intense trafic y développe de fortes concentrations de particules fines en suspension dans l’air.</a:t>
            </a:r>
          </a:p>
        </p:txBody>
      </p:sp>
      <p:pic>
        <p:nvPicPr>
          <p:cNvPr id="4" name="Image 3"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83473" cy="1253366"/>
          </a:xfrm>
          <a:prstGeom prst="rect">
            <a:avLst/>
          </a:prstGeom>
        </p:spPr>
      </p:pic>
    </p:spTree>
    <p:extLst>
      <p:ext uri="{BB962C8B-B14F-4D97-AF65-F5344CB8AC3E}">
        <p14:creationId xmlns:p14="http://schemas.microsoft.com/office/powerpoint/2010/main" val="1767024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OMS 2013</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smtClean="0">
                <a:solidFill>
                  <a:srgbClr val="000000"/>
                </a:solidFill>
                <a:hlinkClick r:id="rId2"/>
              </a:rPr>
              <a:t>Le rapport</a:t>
            </a:r>
            <a:r>
              <a:rPr lang="fr-FR" dirty="0">
                <a:solidFill>
                  <a:srgbClr val="000000"/>
                </a:solidFill>
                <a:hlinkClick r:id="rId2"/>
              </a:rPr>
              <a:t>, mis en ligne, mardi 14 septembre, par </a:t>
            </a:r>
            <a:r>
              <a:rPr lang="fr-FR" dirty="0">
                <a:solidFill>
                  <a:srgbClr val="000000"/>
                </a:solidFill>
                <a:hlinkClick r:id="rId3"/>
              </a:rPr>
              <a:t>Health Care Without Harm et </a:t>
            </a:r>
            <a:r>
              <a:rPr lang="fr-FR" dirty="0">
                <a:solidFill>
                  <a:srgbClr val="000000"/>
                </a:solidFill>
                <a:hlinkClick r:id="rId4"/>
              </a:rPr>
              <a:t>Health and Environment Alliance, intitulé ”Acting now for better health”, part d’un constat alarmant : </a:t>
            </a:r>
            <a:r>
              <a:rPr lang="fr-FR" b="1" dirty="0">
                <a:hlinkClick r:id="rId4"/>
              </a:rPr>
              <a:t>La revue médicale </a:t>
            </a:r>
            <a:r>
              <a:rPr lang="fr-FR" b="1" i="1" dirty="0">
                <a:hlinkClick r:id="rId4"/>
              </a:rPr>
              <a:t>The Lancet</a:t>
            </a:r>
            <a:r>
              <a:rPr lang="fr-FR" b="1" dirty="0">
                <a:hlinkClick r:id="rId4"/>
              </a:rPr>
              <a:t> a </a:t>
            </a:r>
            <a:r>
              <a:rPr lang="fr-FR" b="1" dirty="0">
                <a:hlinkClick r:id="rId5"/>
              </a:rPr>
              <a:t>identifié le changement climatique comme la plus grande menace sanitaire du XXIe siècle.</a:t>
            </a:r>
          </a:p>
          <a:p>
            <a:r>
              <a:rPr lang="fr-FR" dirty="0"/>
              <a:t>Cette menace a </a:t>
            </a:r>
            <a:r>
              <a:rPr lang="fr-FR" b="1" dirty="0"/>
              <a:t>un coût important</a:t>
            </a:r>
            <a:r>
              <a:rPr lang="fr-FR" dirty="0"/>
              <a:t>, que le rapport se propose de chiffrer, pour inciter l’UE à adopter un objectif de réduction des émissions de gaz à effet de serre plus ambitieux. Le passage d’une cible de 20% à 30% de réduction d’ici 2020 </a:t>
            </a:r>
            <a:r>
              <a:rPr lang="fr-FR" b="1" u="sng" dirty="0"/>
              <a:t>permettrait ainsi d’économiser entre 10 et 30 milliards d’euros par an, d’ici 2020</a:t>
            </a:r>
            <a:r>
              <a:rPr lang="fr-FR" u="sng" dirty="0"/>
              <a:t>. </a:t>
            </a:r>
            <a:r>
              <a:rPr lang="fr-FR" dirty="0"/>
              <a:t>Ce bénéfice est dû à une </a:t>
            </a:r>
            <a:r>
              <a:rPr lang="fr-FR" b="1" dirty="0"/>
              <a:t>réduction des risques de maladies cardiaques et respiratoires, et les coûts qui en découlent : les admissions à l’hôpital, les dépenses en médicament ou encore les jours de congé maladie.</a:t>
            </a:r>
          </a:p>
          <a:p>
            <a:r>
              <a:rPr lang="fr-FR" dirty="0"/>
              <a:t>Le rapport évalue également, pays par pays, les économies substantielles d’un engagement plus fort dans la réduction des gaz à effet de serre. En optant pour l’objectif de réduction de 30%, </a:t>
            </a:r>
            <a:r>
              <a:rPr lang="fr-FR" b="1" dirty="0"/>
              <a:t>la France pourrait économiser entre 1,2 et 3,5 milliards d’euros par an, d’ici 2020</a:t>
            </a:r>
            <a:r>
              <a:rPr lang="fr-FR" dirty="0"/>
              <a:t>, précise ainsi le rapport.</a:t>
            </a:r>
          </a:p>
          <a:p>
            <a:r>
              <a:rPr lang="fr-FR" dirty="0"/>
              <a:t>Un argument qui pourrait renforcer le </a:t>
            </a:r>
            <a:r>
              <a:rPr lang="fr-FR" dirty="0">
                <a:hlinkClick r:id="rId6"/>
              </a:rPr>
              <a:t>volontarisme de Paris et Berlin, qui défendent l’objectif de 30% de réduction d’émission de CO2.</a:t>
            </a:r>
            <a:endParaRPr lang="fr-FR" dirty="0"/>
          </a:p>
        </p:txBody>
      </p:sp>
      <p:pic>
        <p:nvPicPr>
          <p:cNvPr id="4" name="Image 3" descr="imag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786" y="1"/>
            <a:ext cx="1600200" cy="1600200"/>
          </a:xfrm>
          <a:prstGeom prst="rect">
            <a:avLst/>
          </a:prstGeom>
        </p:spPr>
      </p:pic>
      <p:pic>
        <p:nvPicPr>
          <p:cNvPr id="5" name="Image 4"/>
          <p:cNvPicPr>
            <a:picLocks noChangeAspect="1"/>
          </p:cNvPicPr>
          <p:nvPr/>
        </p:nvPicPr>
        <p:blipFill>
          <a:blip r:embed="rId8"/>
          <a:stretch>
            <a:fillRect/>
          </a:stretch>
        </p:blipFill>
        <p:spPr>
          <a:xfrm>
            <a:off x="7035803" y="180984"/>
            <a:ext cx="1650997" cy="1236654"/>
          </a:xfrm>
          <a:prstGeom prst="rect">
            <a:avLst/>
          </a:prstGeom>
        </p:spPr>
      </p:pic>
    </p:spTree>
    <p:extLst>
      <p:ext uri="{BB962C8B-B14F-4D97-AF65-F5344CB8AC3E}">
        <p14:creationId xmlns:p14="http://schemas.microsoft.com/office/powerpoint/2010/main" val="1097345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monde tel qu’il est…</a:t>
            </a:r>
            <a:endParaRPr lang="fr-FR" dirty="0"/>
          </a:p>
        </p:txBody>
      </p:sp>
      <p:pic>
        <p:nvPicPr>
          <p:cNvPr id="4" name="Espace réservé du contenu 3" descr="Unknown-1.jpeg"/>
          <p:cNvPicPr>
            <a:picLocks noGrp="1" noChangeAspect="1"/>
          </p:cNvPicPr>
          <p:nvPr>
            <p:ph idx="1"/>
          </p:nvPr>
        </p:nvPicPr>
        <p:blipFill>
          <a:blip r:embed="rId2">
            <a:extLst>
              <a:ext uri="{28A0092B-C50C-407E-A947-70E740481C1C}">
                <a14:useLocalDpi xmlns:a14="http://schemas.microsoft.com/office/drawing/2010/main" val="0"/>
              </a:ext>
            </a:extLst>
          </a:blip>
          <a:srcRect l="-74531" r="-74531"/>
          <a:stretch>
            <a:fillRect/>
          </a:stretch>
        </p:blipFill>
        <p:spPr/>
      </p:pic>
      <p:pic>
        <p:nvPicPr>
          <p:cNvPr id="5" name="Image 4" descr="Unknown-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108" y="4781233"/>
            <a:ext cx="2120900" cy="1968500"/>
          </a:xfrm>
          <a:prstGeom prst="rect">
            <a:avLst/>
          </a:prstGeom>
        </p:spPr>
      </p:pic>
      <p:pic>
        <p:nvPicPr>
          <p:cNvPr id="6" name="Image 5" descr="Unknown-3.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600200"/>
            <a:ext cx="1821281" cy="1829412"/>
          </a:xfrm>
          <a:prstGeom prst="rect">
            <a:avLst/>
          </a:prstGeom>
        </p:spPr>
      </p:pic>
    </p:spTree>
    <p:extLst>
      <p:ext uri="{BB962C8B-B14F-4D97-AF65-F5344CB8AC3E}">
        <p14:creationId xmlns:p14="http://schemas.microsoft.com/office/powerpoint/2010/main" val="3139159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lgn="ctr"/>
            <a:endParaRPr lang="fr-FR" dirty="0" smtClean="0"/>
          </a:p>
          <a:p>
            <a:pPr algn="ctr"/>
            <a:endParaRPr lang="fr-FR" dirty="0"/>
          </a:p>
          <a:p>
            <a:pPr algn="ctr"/>
            <a:r>
              <a:rPr lang="fr-FR" dirty="0" smtClean="0"/>
              <a:t>« </a:t>
            </a:r>
            <a:r>
              <a:rPr lang="fr-FR" i="1" dirty="0" smtClean="0"/>
              <a:t>Nous </a:t>
            </a:r>
            <a:r>
              <a:rPr lang="fr-FR" i="1" smtClean="0"/>
              <a:t>sommes </a:t>
            </a:r>
            <a:r>
              <a:rPr lang="fr-FR" i="1" smtClean="0"/>
              <a:t>condamnés </a:t>
            </a:r>
            <a:r>
              <a:rPr lang="fr-FR" i="1" dirty="0" smtClean="0"/>
              <a:t>à vivre dans l’incertitude, ce qui ne signifie pas que nous devions nous contenter de l’ignorance</a:t>
            </a:r>
            <a:r>
              <a:rPr lang="fr-FR" dirty="0" smtClean="0"/>
              <a:t> »</a:t>
            </a:r>
          </a:p>
          <a:p>
            <a:pPr algn="ctr"/>
            <a:endParaRPr lang="fr-FR" dirty="0" smtClean="0"/>
          </a:p>
          <a:p>
            <a:pPr lvl="1" algn="ctr"/>
            <a:r>
              <a:rPr lang="fr-FR" dirty="0" smtClean="0"/>
              <a:t>Robert KANDEL climatologue</a:t>
            </a:r>
            <a:endParaRPr lang="fr-FR" dirty="0"/>
          </a:p>
        </p:txBody>
      </p:sp>
      <p:pic>
        <p:nvPicPr>
          <p:cNvPr id="4" name="Image 3"/>
          <p:cNvPicPr>
            <a:picLocks noChangeAspect="1"/>
          </p:cNvPicPr>
          <p:nvPr/>
        </p:nvPicPr>
        <p:blipFill>
          <a:blip r:embed="rId2"/>
          <a:stretch>
            <a:fillRect/>
          </a:stretch>
        </p:blipFill>
        <p:spPr>
          <a:xfrm>
            <a:off x="2451100" y="274638"/>
            <a:ext cx="4241800" cy="1917700"/>
          </a:xfrm>
          <a:prstGeom prst="rect">
            <a:avLst/>
          </a:prstGeom>
        </p:spPr>
      </p:pic>
    </p:spTree>
    <p:extLst>
      <p:ext uri="{BB962C8B-B14F-4D97-AF65-F5344CB8AC3E}">
        <p14:creationId xmlns:p14="http://schemas.microsoft.com/office/powerpoint/2010/main" val="292949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0" y="-1588"/>
            <a:ext cx="9144000" cy="6859588"/>
          </a:xfrm>
          <a:prstGeom prst="rect">
            <a:avLst/>
          </a:prstGeom>
          <a:noFill/>
          <a:ln w="9525">
            <a:noFill/>
            <a:miter lim="800000"/>
            <a:headEnd/>
            <a:tailEnd/>
          </a:ln>
        </p:spPr>
      </p:pic>
      <p:pic>
        <p:nvPicPr>
          <p:cNvPr id="4" name="Picture 4"/>
          <p:cNvPicPr>
            <a:picLocks noChangeAspect="1" noChangeArrowheads="1"/>
          </p:cNvPicPr>
          <p:nvPr/>
        </p:nvPicPr>
        <p:blipFill>
          <a:blip r:embed="rId4" cstate="print"/>
          <a:srcRect l="21666" t="18907"/>
          <a:stretch>
            <a:fillRect/>
          </a:stretch>
        </p:blipFill>
        <p:spPr bwMode="auto">
          <a:xfrm>
            <a:off x="1981200" y="1296988"/>
            <a:ext cx="7162800" cy="5562600"/>
          </a:xfrm>
          <a:prstGeom prst="rect">
            <a:avLst/>
          </a:prstGeom>
          <a:noFill/>
          <a:ln w="9525">
            <a:noFill/>
            <a:miter lim="800000"/>
            <a:headEnd/>
            <a:tailEnd/>
          </a:ln>
        </p:spPr>
      </p:pic>
      <p:grpSp>
        <p:nvGrpSpPr>
          <p:cNvPr id="2" name="Group 10"/>
          <p:cNvGrpSpPr>
            <a:grpSpLocks/>
          </p:cNvGrpSpPr>
          <p:nvPr/>
        </p:nvGrpSpPr>
        <p:grpSpPr bwMode="auto">
          <a:xfrm>
            <a:off x="1676400" y="1754188"/>
            <a:ext cx="5791200" cy="2362200"/>
            <a:chOff x="1056" y="1104"/>
            <a:chExt cx="3648" cy="1488"/>
          </a:xfrm>
        </p:grpSpPr>
        <p:sp>
          <p:nvSpPr>
            <p:cNvPr id="17420" name="Text Box 11"/>
            <p:cNvSpPr txBox="1">
              <a:spLocks noChangeArrowheads="1"/>
            </p:cNvSpPr>
            <p:nvPr/>
          </p:nvSpPr>
          <p:spPr bwMode="auto">
            <a:xfrm>
              <a:off x="1410" y="1104"/>
              <a:ext cx="606" cy="288"/>
            </a:xfrm>
            <a:prstGeom prst="rect">
              <a:avLst/>
            </a:prstGeom>
            <a:noFill/>
            <a:ln w="12700">
              <a:noFill/>
              <a:miter lim="800000"/>
              <a:headEnd/>
              <a:tailEnd/>
            </a:ln>
          </p:spPr>
          <p:txBody>
            <a:bodyPr wrap="none">
              <a:spAutoFit/>
            </a:bodyPr>
            <a:lstStyle/>
            <a:p>
              <a:pPr algn="ctr" eaLnBrk="0" hangingPunct="0"/>
              <a:r>
                <a:rPr lang="fr-FR" sz="2400">
                  <a:solidFill>
                    <a:srgbClr val="FFFFFF"/>
                  </a:solidFill>
                  <a:latin typeface="Arial Rounded MT Bold" charset="0"/>
                </a:rPr>
                <a:t>soleil</a:t>
              </a:r>
            </a:p>
          </p:txBody>
        </p:sp>
        <p:sp>
          <p:nvSpPr>
            <p:cNvPr id="17421" name="Text Box 12"/>
            <p:cNvSpPr txBox="1">
              <a:spLocks noChangeArrowheads="1"/>
            </p:cNvSpPr>
            <p:nvPr/>
          </p:nvSpPr>
          <p:spPr bwMode="auto">
            <a:xfrm>
              <a:off x="2640" y="1152"/>
              <a:ext cx="2064" cy="288"/>
            </a:xfrm>
            <a:prstGeom prst="rect">
              <a:avLst/>
            </a:prstGeom>
            <a:noFill/>
            <a:ln w="12700">
              <a:noFill/>
              <a:miter lim="800000"/>
              <a:headEnd/>
              <a:tailEnd/>
            </a:ln>
          </p:spPr>
          <p:txBody>
            <a:bodyPr>
              <a:spAutoFit/>
            </a:bodyPr>
            <a:lstStyle/>
            <a:p>
              <a:pPr algn="ctr" eaLnBrk="0" hangingPunct="0"/>
              <a:r>
                <a:rPr lang="fr-FR" sz="2400">
                  <a:solidFill>
                    <a:srgbClr val="FFFFFF"/>
                  </a:solidFill>
                  <a:latin typeface="Arial Rounded MT Bold" charset="0"/>
                </a:rPr>
                <a:t>atmosphère</a:t>
              </a:r>
            </a:p>
          </p:txBody>
        </p:sp>
        <p:sp>
          <p:nvSpPr>
            <p:cNvPr id="17422" name="Text Box 14"/>
            <p:cNvSpPr txBox="1">
              <a:spLocks noChangeArrowheads="1"/>
            </p:cNvSpPr>
            <p:nvPr/>
          </p:nvSpPr>
          <p:spPr bwMode="auto">
            <a:xfrm>
              <a:off x="1056" y="2304"/>
              <a:ext cx="2400" cy="288"/>
            </a:xfrm>
            <a:prstGeom prst="rect">
              <a:avLst/>
            </a:prstGeom>
            <a:noFill/>
            <a:ln w="12700">
              <a:noFill/>
              <a:miter lim="800000"/>
              <a:headEnd/>
              <a:tailEnd/>
            </a:ln>
          </p:spPr>
          <p:txBody>
            <a:bodyPr>
              <a:spAutoFit/>
            </a:bodyPr>
            <a:lstStyle/>
            <a:p>
              <a:pPr algn="ctr" eaLnBrk="0" hangingPunct="0"/>
              <a:r>
                <a:rPr lang="fr-FR" sz="2400">
                  <a:solidFill>
                    <a:srgbClr val="FFFFFF"/>
                  </a:solidFill>
                  <a:latin typeface="Arial Rounded MT Bold" charset="0"/>
                </a:rPr>
                <a:t>gaz à effet de serre</a:t>
              </a:r>
            </a:p>
          </p:txBody>
        </p:sp>
      </p:grpSp>
      <p:sp>
        <p:nvSpPr>
          <p:cNvPr id="17413" name="Rectangle 42"/>
          <p:cNvSpPr>
            <a:spLocks noChangeArrowheads="1"/>
          </p:cNvSpPr>
          <p:nvPr/>
        </p:nvSpPr>
        <p:spPr bwMode="auto">
          <a:xfrm>
            <a:off x="1331913" y="0"/>
            <a:ext cx="9144000" cy="641350"/>
          </a:xfrm>
          <a:prstGeom prst="rect">
            <a:avLst/>
          </a:prstGeom>
          <a:noFill/>
          <a:ln w="9525">
            <a:noFill/>
            <a:miter lim="800000"/>
            <a:headEnd/>
            <a:tailEnd/>
          </a:ln>
        </p:spPr>
        <p:txBody>
          <a:bodyPr anchor="ctr"/>
          <a:lstStyle/>
          <a:p>
            <a:r>
              <a:rPr lang="fr-FR" sz="2400" b="1">
                <a:solidFill>
                  <a:srgbClr val="003399"/>
                </a:solidFill>
                <a:latin typeface="Tw Cen MT" charset="0"/>
              </a:rPr>
              <a:t>L’effet de serre, phénomène naturel et vital</a:t>
            </a:r>
          </a:p>
        </p:txBody>
      </p:sp>
      <p:pic>
        <p:nvPicPr>
          <p:cNvPr id="19" name="Picture 5"/>
          <p:cNvPicPr>
            <a:picLocks noChangeAspect="1" noChangeArrowheads="1"/>
          </p:cNvPicPr>
          <p:nvPr/>
        </p:nvPicPr>
        <p:blipFill>
          <a:blip r:embed="rId5" cstate="print"/>
          <a:srcRect l="22501" t="76649"/>
          <a:stretch>
            <a:fillRect/>
          </a:stretch>
        </p:blipFill>
        <p:spPr bwMode="auto">
          <a:xfrm>
            <a:off x="2057400" y="5257800"/>
            <a:ext cx="7086600" cy="1601788"/>
          </a:xfrm>
          <a:prstGeom prst="rect">
            <a:avLst/>
          </a:prstGeom>
          <a:noFill/>
          <a:ln w="9525">
            <a:noFill/>
            <a:miter lim="800000"/>
            <a:headEnd/>
            <a:tailEnd/>
          </a:ln>
        </p:spPr>
      </p:pic>
      <p:pic>
        <p:nvPicPr>
          <p:cNvPr id="20" name="Picture 6"/>
          <p:cNvPicPr>
            <a:picLocks noChangeAspect="1" noChangeArrowheads="1"/>
          </p:cNvPicPr>
          <p:nvPr/>
        </p:nvPicPr>
        <p:blipFill>
          <a:blip r:embed="rId6" cstate="print"/>
          <a:srcRect l="52499" t="58875" r="5000"/>
          <a:stretch>
            <a:fillRect/>
          </a:stretch>
        </p:blipFill>
        <p:spPr bwMode="auto">
          <a:xfrm>
            <a:off x="4800600" y="4037013"/>
            <a:ext cx="3886200" cy="2820987"/>
          </a:xfrm>
          <a:prstGeom prst="rect">
            <a:avLst/>
          </a:prstGeom>
          <a:noFill/>
          <a:ln w="9525">
            <a:noFill/>
            <a:miter lim="800000"/>
            <a:headEnd/>
            <a:tailEnd/>
          </a:ln>
        </p:spPr>
      </p:pic>
      <p:sp>
        <p:nvSpPr>
          <p:cNvPr id="17416" name="Text Box 13"/>
          <p:cNvSpPr txBox="1">
            <a:spLocks noChangeArrowheads="1"/>
          </p:cNvSpPr>
          <p:nvPr/>
        </p:nvSpPr>
        <p:spPr bwMode="auto">
          <a:xfrm>
            <a:off x="3924300" y="5638800"/>
            <a:ext cx="3276600" cy="457200"/>
          </a:xfrm>
          <a:prstGeom prst="rect">
            <a:avLst/>
          </a:prstGeom>
          <a:noFill/>
          <a:ln w="12700">
            <a:noFill/>
            <a:miter lim="800000"/>
            <a:headEnd/>
            <a:tailEnd/>
          </a:ln>
        </p:spPr>
        <p:txBody>
          <a:bodyPr>
            <a:spAutoFit/>
          </a:bodyPr>
          <a:lstStyle/>
          <a:p>
            <a:pPr algn="ctr" eaLnBrk="0" hangingPunct="0"/>
            <a:r>
              <a:rPr lang="fr-FR" sz="2400">
                <a:solidFill>
                  <a:srgbClr val="FFFFFF"/>
                </a:solidFill>
                <a:latin typeface="Arial Rounded MT Bold" charset="0"/>
              </a:rPr>
              <a:t>terre</a:t>
            </a:r>
          </a:p>
        </p:txBody>
      </p:sp>
      <p:pic>
        <p:nvPicPr>
          <p:cNvPr id="23" name="Picture 7"/>
          <p:cNvPicPr>
            <a:picLocks noChangeAspect="1" noChangeArrowheads="1"/>
          </p:cNvPicPr>
          <p:nvPr/>
        </p:nvPicPr>
        <p:blipFill>
          <a:blip r:embed="rId7" cstate="print"/>
          <a:srcRect l="55000" t="53320" r="27499" b="16685"/>
          <a:stretch>
            <a:fillRect/>
          </a:stretch>
        </p:blipFill>
        <p:spPr bwMode="auto">
          <a:xfrm>
            <a:off x="5029200" y="3657600"/>
            <a:ext cx="1600200" cy="2057400"/>
          </a:xfrm>
          <a:prstGeom prst="rect">
            <a:avLst/>
          </a:prstGeom>
          <a:noFill/>
          <a:ln w="9525">
            <a:noFill/>
            <a:miter lim="800000"/>
            <a:headEnd/>
            <a:tailEnd/>
          </a:ln>
        </p:spPr>
      </p:pic>
      <p:pic>
        <p:nvPicPr>
          <p:cNvPr id="24" name="Picture 8"/>
          <p:cNvPicPr>
            <a:picLocks noChangeAspect="1" noChangeArrowheads="1"/>
          </p:cNvPicPr>
          <p:nvPr/>
        </p:nvPicPr>
        <p:blipFill>
          <a:blip r:embed="rId8" cstate="print"/>
          <a:srcRect l="71667" t="55844" r="13333" b="12242"/>
          <a:stretch>
            <a:fillRect/>
          </a:stretch>
        </p:blipFill>
        <p:spPr bwMode="auto">
          <a:xfrm>
            <a:off x="6553200" y="3832225"/>
            <a:ext cx="1371600" cy="2189163"/>
          </a:xfrm>
          <a:prstGeom prst="rect">
            <a:avLst/>
          </a:prstGeom>
          <a:noFill/>
          <a:ln w="9525">
            <a:noFill/>
            <a:miter lim="800000"/>
            <a:headEnd/>
            <a:tailEnd/>
          </a:ln>
        </p:spPr>
      </p:pic>
      <p:pic>
        <p:nvPicPr>
          <p:cNvPr id="25" name="Picture 9"/>
          <p:cNvPicPr>
            <a:picLocks noChangeAspect="1" noChangeArrowheads="1"/>
          </p:cNvPicPr>
          <p:nvPr/>
        </p:nvPicPr>
        <p:blipFill>
          <a:blip r:embed="rId9" cstate="print"/>
          <a:srcRect l="57500" t="32492" r="8403" b="35570"/>
          <a:stretch>
            <a:fillRect/>
          </a:stretch>
        </p:blipFill>
        <p:spPr bwMode="auto">
          <a:xfrm>
            <a:off x="5257800" y="2230438"/>
            <a:ext cx="3117850" cy="2190750"/>
          </a:xfrm>
          <a:prstGeom prst="rect">
            <a:avLst/>
          </a:prstGeom>
          <a:noFill/>
          <a:ln w="9525">
            <a:noFill/>
            <a:miter lim="800000"/>
            <a:headEnd/>
            <a:tailEnd/>
          </a:ln>
        </p:spPr>
      </p:pic>
    </p:spTree>
    <p:extLst>
      <p:ext uri="{BB962C8B-B14F-4D97-AF65-F5344CB8AC3E}">
        <p14:creationId xmlns:p14="http://schemas.microsoft.com/office/powerpoint/2010/main" val="34993727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par>
                          <p:cTn id="12" fill="hold">
                            <p:stCondLst>
                              <p:cond delay="2000"/>
                            </p:stCondLst>
                            <p:childTnLst>
                              <p:par>
                                <p:cTn id="13" presetID="18" presetClass="entr" presetSubtype="3"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Right)">
                                      <p:cBhvr>
                                        <p:cTn id="15" dur="1000"/>
                                        <p:tgtEl>
                                          <p:spTgt spid="20"/>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1000"/>
                                        <p:tgtEl>
                                          <p:spTgt spid="23"/>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1000"/>
                                        <p:tgtEl>
                                          <p:spTgt spid="24"/>
                                        </p:tgtEl>
                                      </p:cBhvr>
                                    </p:animEffect>
                                  </p:childTnLst>
                                </p:cTn>
                              </p:par>
                            </p:childTnLst>
                          </p:cTn>
                        </p:par>
                        <p:par>
                          <p:cTn id="24" fill="hold">
                            <p:stCondLst>
                              <p:cond delay="5000"/>
                            </p:stCondLst>
                            <p:childTnLst>
                              <p:par>
                                <p:cTn id="25" presetID="22" presetClass="entr" presetSubtype="4"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Le dioxyde de carbone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Le dioxyde de carbone représente 77 % des émissions de GES. Il résulte de la </a:t>
            </a:r>
            <a:r>
              <a:rPr lang="fr-FR" b="1" dirty="0" smtClean="0"/>
              <a:t>combustion des énergies fossiles</a:t>
            </a:r>
            <a:r>
              <a:rPr lang="fr-FR" dirty="0" smtClean="0"/>
              <a:t>. Il est aussi issu des activité de </a:t>
            </a:r>
            <a:r>
              <a:rPr lang="fr-FR" b="1" dirty="0" smtClean="0"/>
              <a:t>transport</a:t>
            </a:r>
            <a:r>
              <a:rPr lang="fr-FR" dirty="0" smtClean="0"/>
              <a:t>, de </a:t>
            </a:r>
            <a:r>
              <a:rPr lang="fr-FR" b="1" dirty="0" smtClean="0"/>
              <a:t>l’industrie</a:t>
            </a:r>
            <a:r>
              <a:rPr lang="fr-FR" dirty="0" smtClean="0"/>
              <a:t> et de </a:t>
            </a:r>
            <a:r>
              <a:rPr lang="fr-FR" b="1" dirty="0" smtClean="0"/>
              <a:t>l’habitat</a:t>
            </a:r>
            <a:r>
              <a:rPr lang="fr-FR" dirty="0" smtClean="0"/>
              <a:t> ( chauffage , éclairage), de </a:t>
            </a:r>
            <a:r>
              <a:rPr lang="fr-FR" b="1" dirty="0" smtClean="0"/>
              <a:t>l’agriculture</a:t>
            </a:r>
            <a:r>
              <a:rPr lang="fr-FR" dirty="0" smtClean="0"/>
              <a:t>.</a:t>
            </a:r>
          </a:p>
          <a:p>
            <a:r>
              <a:rPr lang="fr-FR" dirty="0" smtClean="0"/>
              <a:t>L’air contient environ à,04 % de CO2, la valeur limite d’exposition est de 3% sur une durée de 15 minutes</a:t>
            </a:r>
          </a:p>
          <a:p>
            <a:endParaRPr lang="fr-FR" dirty="0"/>
          </a:p>
        </p:txBody>
      </p:sp>
      <p:pic>
        <p:nvPicPr>
          <p:cNvPr id="5" name="Image 4"/>
          <p:cNvPicPr>
            <a:picLocks noChangeAspect="1"/>
          </p:cNvPicPr>
          <p:nvPr/>
        </p:nvPicPr>
        <p:blipFill>
          <a:blip r:embed="rId2"/>
          <a:stretch>
            <a:fillRect/>
          </a:stretch>
        </p:blipFill>
        <p:spPr>
          <a:xfrm>
            <a:off x="457200" y="274638"/>
            <a:ext cx="1585146" cy="1006174"/>
          </a:xfrm>
          <a:prstGeom prst="rect">
            <a:avLst/>
          </a:prstGeom>
        </p:spPr>
      </p:pic>
    </p:spTree>
    <p:extLst>
      <p:ext uri="{BB962C8B-B14F-4D97-AF65-F5344CB8AC3E}">
        <p14:creationId xmlns:p14="http://schemas.microsoft.com/office/powerpoint/2010/main" val="366761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L’augmentation des GES</a:t>
            </a:r>
            <a:endParaRPr lang="fr-FR" dirty="0"/>
          </a:p>
        </p:txBody>
      </p:sp>
      <p:sp>
        <p:nvSpPr>
          <p:cNvPr id="3" name="Espace réservé du contenu 2"/>
          <p:cNvSpPr>
            <a:spLocks noGrp="1"/>
          </p:cNvSpPr>
          <p:nvPr>
            <p:ph idx="1"/>
          </p:nvPr>
        </p:nvSpPr>
        <p:spPr/>
        <p:txBody>
          <a:bodyPr>
            <a:normAutofit fontScale="40000" lnSpcReduction="20000"/>
          </a:bodyPr>
          <a:lstStyle/>
          <a:p>
            <a:r>
              <a:rPr lang="fr-FR" dirty="0" smtClean="0"/>
              <a:t>Ces gaz génèrent des modifications climatiques qui a leur tour impulsent;</a:t>
            </a:r>
          </a:p>
          <a:p>
            <a:endParaRPr lang="fr-FR" dirty="0" smtClean="0"/>
          </a:p>
          <a:p>
            <a:r>
              <a:rPr lang="fr-FR" dirty="0" smtClean="0"/>
              <a:t>Augmentation des températures,</a:t>
            </a:r>
          </a:p>
          <a:p>
            <a:r>
              <a:rPr lang="fr-FR" dirty="0" smtClean="0"/>
              <a:t>Augmentation des des températures des cours d’eau </a:t>
            </a:r>
            <a:r>
              <a:rPr lang="fr-FR" dirty="0"/>
              <a:t>,</a:t>
            </a:r>
            <a:r>
              <a:rPr lang="fr-FR" dirty="0" smtClean="0"/>
              <a:t> des lacs et de la surface de la mer</a:t>
            </a:r>
          </a:p>
          <a:p>
            <a:r>
              <a:rPr lang="fr-FR" dirty="0" smtClean="0"/>
              <a:t>Augmente l’ensoleillement estival</a:t>
            </a:r>
          </a:p>
          <a:p>
            <a:r>
              <a:rPr lang="fr-FR" dirty="0" smtClean="0"/>
              <a:t>Réduit la durée d’enneigement</a:t>
            </a:r>
          </a:p>
          <a:p>
            <a:r>
              <a:rPr lang="fr-FR" dirty="0" smtClean="0"/>
              <a:t>Modifie les vents</a:t>
            </a:r>
          </a:p>
          <a:p>
            <a:r>
              <a:rPr lang="fr-FR" dirty="0" smtClean="0"/>
              <a:t>Acidifie les océans</a:t>
            </a:r>
          </a:p>
          <a:p>
            <a:r>
              <a:rPr lang="fr-FR" dirty="0" smtClean="0"/>
              <a:t>Développe les bactéries et champignons des produits végétaux et nécessitent plus de traitement phytosanitaires</a:t>
            </a:r>
          </a:p>
          <a:p>
            <a:r>
              <a:rPr lang="fr-FR" dirty="0" smtClean="0"/>
              <a:t>Vagues de chaleurs et sécheresse ,… famines</a:t>
            </a:r>
          </a:p>
          <a:p>
            <a:r>
              <a:rPr lang="fr-FR" dirty="0" smtClean="0"/>
              <a:t>Mouvements de sols</a:t>
            </a:r>
          </a:p>
          <a:p>
            <a:r>
              <a:rPr lang="fr-FR" dirty="0" smtClean="0"/>
              <a:t>Feux de forets</a:t>
            </a:r>
          </a:p>
          <a:p>
            <a:r>
              <a:rPr lang="fr-FR" dirty="0" smtClean="0"/>
              <a:t>Assèchement des mares et cours d’eau, baisse du niveau des rivières</a:t>
            </a:r>
          </a:p>
          <a:p>
            <a:r>
              <a:rPr lang="fr-FR" dirty="0" smtClean="0"/>
              <a:t>Diminution des nappes phréatiques</a:t>
            </a:r>
          </a:p>
          <a:p>
            <a:r>
              <a:rPr lang="fr-FR" dirty="0" smtClean="0"/>
              <a:t>Augmentation du niveau des mers</a:t>
            </a:r>
          </a:p>
          <a:p>
            <a:r>
              <a:rPr lang="fr-FR" dirty="0" smtClean="0"/>
              <a:t>Inondations…</a:t>
            </a:r>
          </a:p>
          <a:p>
            <a:r>
              <a:rPr lang="fr-FR" dirty="0" smtClean="0"/>
              <a:t>Les climatologues prévoient une élévation des températures de 2% entre 1990 et 2100</a:t>
            </a:r>
          </a:p>
          <a:p>
            <a:endParaRPr lang="fr-FR" dirty="0"/>
          </a:p>
          <a:p>
            <a:r>
              <a:rPr lang="fr-FR" dirty="0" smtClean="0"/>
              <a:t>Et …de </a:t>
            </a:r>
            <a:r>
              <a:rPr lang="fr-FR" b="1" dirty="0" smtClean="0"/>
              <a:t>nombreux impacts sanitaires directs et indirects </a:t>
            </a:r>
            <a:r>
              <a:rPr lang="fr-FR" dirty="0" smtClean="0"/>
              <a:t>qui ont un cout colossal.</a:t>
            </a:r>
            <a:endParaRPr lang="fr-FR" dirty="0"/>
          </a:p>
        </p:txBody>
      </p:sp>
      <p:pic>
        <p:nvPicPr>
          <p:cNvPr id="4" name="Image 3"/>
          <p:cNvPicPr>
            <a:picLocks noChangeAspect="1"/>
          </p:cNvPicPr>
          <p:nvPr/>
        </p:nvPicPr>
        <p:blipFill>
          <a:blip r:embed="rId2"/>
          <a:stretch>
            <a:fillRect/>
          </a:stretch>
        </p:blipFill>
        <p:spPr>
          <a:xfrm>
            <a:off x="6833981" y="4332836"/>
            <a:ext cx="2092801" cy="2390255"/>
          </a:xfrm>
          <a:prstGeom prst="rect">
            <a:avLst/>
          </a:prstGeom>
        </p:spPr>
      </p:pic>
      <p:pic>
        <p:nvPicPr>
          <p:cNvPr id="5" name="Image 4"/>
          <p:cNvPicPr>
            <a:picLocks noChangeAspect="1"/>
          </p:cNvPicPr>
          <p:nvPr/>
        </p:nvPicPr>
        <p:blipFill>
          <a:blip r:embed="rId3"/>
          <a:stretch>
            <a:fillRect/>
          </a:stretch>
        </p:blipFill>
        <p:spPr>
          <a:xfrm>
            <a:off x="457200" y="515242"/>
            <a:ext cx="1244543" cy="721413"/>
          </a:xfrm>
          <a:prstGeom prst="rect">
            <a:avLst/>
          </a:prstGeom>
        </p:spPr>
      </p:pic>
    </p:spTree>
    <p:extLst>
      <p:ext uri="{BB962C8B-B14F-4D97-AF65-F5344CB8AC3E}">
        <p14:creationId xmlns:p14="http://schemas.microsoft.com/office/powerpoint/2010/main" val="223691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L'Europe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Dans le livre blanc sur « les effets du changement climatique sur la santé animale , animale et végétale, on découvre ;</a:t>
            </a:r>
          </a:p>
          <a:p>
            <a:endParaRPr lang="fr-FR" dirty="0" smtClean="0"/>
          </a:p>
          <a:p>
            <a:r>
              <a:rPr lang="fr-FR" dirty="0" smtClean="0"/>
              <a:t>« Les maladies d’origines alimentaires</a:t>
            </a:r>
          </a:p>
          <a:p>
            <a:r>
              <a:rPr lang="fr-FR" dirty="0" smtClean="0"/>
              <a:t>Les maladies vectorielles</a:t>
            </a:r>
          </a:p>
          <a:p>
            <a:r>
              <a:rPr lang="fr-FR" dirty="0" smtClean="0"/>
              <a:t>Les problèmes liés à l’eau</a:t>
            </a:r>
          </a:p>
          <a:p>
            <a:r>
              <a:rPr lang="fr-FR" dirty="0" smtClean="0"/>
              <a:t>La détérioration de la </a:t>
            </a:r>
            <a:r>
              <a:rPr lang="fr-FR" dirty="0" err="1" smtClean="0"/>
              <a:t>qai</a:t>
            </a:r>
            <a:endParaRPr lang="fr-FR" dirty="0" smtClean="0"/>
          </a:p>
          <a:p>
            <a:r>
              <a:rPr lang="fr-FR" dirty="0" smtClean="0"/>
              <a:t>Les allergènes dans l’air</a:t>
            </a:r>
          </a:p>
          <a:p>
            <a:r>
              <a:rPr lang="fr-FR" dirty="0" smtClean="0"/>
              <a:t>Les rayonnements ultraviolet ( actions / cancer et cataracte)</a:t>
            </a:r>
          </a:p>
          <a:p>
            <a:r>
              <a:rPr lang="fr-FR" dirty="0" smtClean="0"/>
              <a:t>Les maladies mentales</a:t>
            </a:r>
          </a:p>
          <a:p>
            <a:r>
              <a:rPr lang="fr-FR" dirty="0" smtClean="0"/>
              <a:t>Les groupes vulnérables</a:t>
            </a:r>
          </a:p>
          <a:p>
            <a:r>
              <a:rPr lang="fr-FR" dirty="0" smtClean="0"/>
              <a:t>L’augmentation des migrations »</a:t>
            </a:r>
          </a:p>
          <a:p>
            <a:endParaRPr lang="fr-FR" dirty="0" smtClean="0"/>
          </a:p>
          <a:p>
            <a:endParaRPr lang="fr-FR" dirty="0"/>
          </a:p>
        </p:txBody>
      </p:sp>
      <p:pic>
        <p:nvPicPr>
          <p:cNvPr id="4" name="Imag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360" y="274638"/>
            <a:ext cx="1904826" cy="874724"/>
          </a:xfrm>
          <a:prstGeom prst="rect">
            <a:avLst/>
          </a:prstGeom>
        </p:spPr>
      </p:pic>
    </p:spTree>
    <p:extLst>
      <p:ext uri="{BB962C8B-B14F-4D97-AF65-F5344CB8AC3E}">
        <p14:creationId xmlns:p14="http://schemas.microsoft.com/office/powerpoint/2010/main" val="1878577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Rapport OMS 2010- changement climatique en Europe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  </a:t>
            </a:r>
            <a:r>
              <a:rPr lang="fr-FR" i="1" dirty="0" smtClean="0"/>
              <a:t>le changement climatique </a:t>
            </a:r>
            <a:r>
              <a:rPr lang="fr-FR" b="1" i="1" dirty="0" smtClean="0"/>
              <a:t>met en péril la protection et l’amélioration de la santé humaine</a:t>
            </a:r>
            <a:r>
              <a:rPr lang="fr-FR" i="1" dirty="0" smtClean="0"/>
              <a:t>. La fréquence </a:t>
            </a:r>
            <a:r>
              <a:rPr lang="fr-FR" i="1" dirty="0"/>
              <a:t>a</a:t>
            </a:r>
            <a:r>
              <a:rPr lang="fr-FR" i="1" dirty="0" smtClean="0"/>
              <a:t>ccrue d ’évènements météorologiques extrêmes ont </a:t>
            </a:r>
            <a:r>
              <a:rPr lang="fr-FR" b="1" i="1" dirty="0" smtClean="0"/>
              <a:t>un retentissement sur la santé</a:t>
            </a:r>
            <a:r>
              <a:rPr lang="fr-FR" i="1" dirty="0" smtClean="0"/>
              <a:t>.( pénuries de nourriture, perte de moyen d’hébergement extinctions d’espèces animales et végétales…)</a:t>
            </a:r>
          </a:p>
          <a:p>
            <a:r>
              <a:rPr lang="fr-FR" i="1" dirty="0" smtClean="0"/>
              <a:t>La plupart des effets du changement climatique se font sentir très loin des endroits ou ils se </a:t>
            </a:r>
            <a:endParaRPr lang="fr-FR" dirty="0">
              <a:hlinkClick r:id="rId2"/>
            </a:endParaRPr>
          </a:p>
          <a:p>
            <a:r>
              <a:rPr lang="fr-FR" i="1" dirty="0" smtClean="0"/>
              <a:t>produisent</a:t>
            </a:r>
            <a:r>
              <a:rPr lang="fr-FR" dirty="0" smtClean="0"/>
              <a:t> »</a:t>
            </a:r>
          </a:p>
          <a:p>
            <a:endParaRPr lang="fr-FR" dirty="0"/>
          </a:p>
        </p:txBody>
      </p:sp>
      <p:pic>
        <p:nvPicPr>
          <p:cNvPr id="4" name="Image 3"/>
          <p:cNvPicPr>
            <a:picLocks noChangeAspect="1"/>
          </p:cNvPicPr>
          <p:nvPr/>
        </p:nvPicPr>
        <p:blipFill>
          <a:blip r:embed="rId3"/>
          <a:stretch>
            <a:fillRect/>
          </a:stretch>
        </p:blipFill>
        <p:spPr>
          <a:xfrm>
            <a:off x="0" y="274638"/>
            <a:ext cx="1281563" cy="1281563"/>
          </a:xfrm>
          <a:prstGeom prst="rect">
            <a:avLst/>
          </a:prstGeom>
        </p:spPr>
      </p:pic>
    </p:spTree>
    <p:extLst>
      <p:ext uri="{BB962C8B-B14F-4D97-AF65-F5344CB8AC3E}">
        <p14:creationId xmlns:p14="http://schemas.microsoft.com/office/powerpoint/2010/main" val="142640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Selon l’OMS</a:t>
            </a:r>
            <a:endParaRPr lang="fr-FR" dirty="0"/>
          </a:p>
        </p:txBody>
      </p:sp>
      <p:pic>
        <p:nvPicPr>
          <p:cNvPr id="11" name="Espace réservé du contenu 10" descr="health_interlinkage_fr.gif"/>
          <p:cNvPicPr>
            <a:picLocks noGrp="1" noChangeAspect="1"/>
          </p:cNvPicPr>
          <p:nvPr>
            <p:ph idx="1"/>
          </p:nvPr>
        </p:nvPicPr>
        <p:blipFill rotWithShape="1">
          <a:blip r:embed="rId2">
            <a:extLst>
              <a:ext uri="{28A0092B-C50C-407E-A947-70E740481C1C}">
                <a14:useLocalDpi xmlns:a14="http://schemas.microsoft.com/office/drawing/2010/main" val="0"/>
              </a:ext>
            </a:extLst>
          </a:blip>
          <a:srcRect t="5677" b="457"/>
          <a:stretch/>
        </p:blipFill>
        <p:spPr>
          <a:xfrm>
            <a:off x="457200" y="1151073"/>
            <a:ext cx="8229600" cy="5550255"/>
          </a:xfrm>
        </p:spPr>
      </p:pic>
      <p:pic>
        <p:nvPicPr>
          <p:cNvPr id="10" name="Image 9"/>
          <p:cNvPicPr>
            <a:picLocks noChangeAspect="1"/>
          </p:cNvPicPr>
          <p:nvPr/>
        </p:nvPicPr>
        <p:blipFill>
          <a:blip r:embed="rId3"/>
          <a:stretch>
            <a:fillRect/>
          </a:stretch>
        </p:blipFill>
        <p:spPr>
          <a:xfrm>
            <a:off x="457200" y="274638"/>
            <a:ext cx="2097249" cy="1143000"/>
          </a:xfrm>
          <a:prstGeom prst="rect">
            <a:avLst/>
          </a:prstGeom>
        </p:spPr>
      </p:pic>
    </p:spTree>
    <p:extLst>
      <p:ext uri="{BB962C8B-B14F-4D97-AF65-F5344CB8AC3E}">
        <p14:creationId xmlns:p14="http://schemas.microsoft.com/office/powerpoint/2010/main" val="223804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OMS Europe Suite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La région européenne sera touchée de plusieurs façon;</a:t>
            </a:r>
          </a:p>
          <a:p>
            <a:r>
              <a:rPr lang="fr-FR" dirty="0" smtClean="0"/>
              <a:t>« </a:t>
            </a:r>
            <a:r>
              <a:rPr lang="fr-FR" i="1" dirty="0" smtClean="0"/>
              <a:t>Augmentation de la fréquence des </a:t>
            </a:r>
            <a:r>
              <a:rPr lang="fr-FR" b="1" i="1" dirty="0" smtClean="0"/>
              <a:t>évènements météorologiques extrêmes</a:t>
            </a:r>
          </a:p>
          <a:p>
            <a:r>
              <a:rPr lang="fr-FR" i="1" dirty="0" smtClean="0"/>
              <a:t>Au milieu du siècle </a:t>
            </a:r>
            <a:r>
              <a:rPr lang="fr-FR" b="1" i="1" dirty="0" smtClean="0"/>
              <a:t>les températures estivales normales en Europe seront aussi élevées que celle de 2003</a:t>
            </a:r>
          </a:p>
          <a:p>
            <a:r>
              <a:rPr lang="fr-FR" b="1" i="1" dirty="0" smtClean="0"/>
              <a:t>20 %</a:t>
            </a:r>
            <a:r>
              <a:rPr lang="fr-FR" i="1" dirty="0" smtClean="0"/>
              <a:t> des populations Européennes vivent dans des bassins hydrographiques…</a:t>
            </a:r>
          </a:p>
          <a:p>
            <a:r>
              <a:rPr lang="fr-FR" i="1" dirty="0" smtClean="0"/>
              <a:t>À partir de 2025 la demande en eau destinée à la consommation humaine , dans les régions méditerranéennes</a:t>
            </a:r>
            <a:r>
              <a:rPr lang="fr-FR" b="1" i="1" dirty="0" smtClean="0"/>
              <a:t>, concurrencera la demande en eau pour l’irrigation des terres agricoles</a:t>
            </a:r>
            <a:r>
              <a:rPr lang="fr-FR" i="1" dirty="0" smtClean="0"/>
              <a:t> </a:t>
            </a:r>
            <a:r>
              <a:rPr lang="fr-FR" dirty="0" smtClean="0"/>
              <a:t>»</a:t>
            </a:r>
            <a:endParaRPr lang="fr-FR" dirty="0"/>
          </a:p>
        </p:txBody>
      </p:sp>
      <p:pic>
        <p:nvPicPr>
          <p:cNvPr id="4" name="Image 3"/>
          <p:cNvPicPr>
            <a:picLocks noChangeAspect="1"/>
          </p:cNvPicPr>
          <p:nvPr/>
        </p:nvPicPr>
        <p:blipFill>
          <a:blip r:embed="rId2"/>
          <a:stretch>
            <a:fillRect/>
          </a:stretch>
        </p:blipFill>
        <p:spPr>
          <a:xfrm>
            <a:off x="613841" y="274638"/>
            <a:ext cx="1057059" cy="1057059"/>
          </a:xfrm>
          <a:prstGeom prst="rect">
            <a:avLst/>
          </a:prstGeom>
        </p:spPr>
      </p:pic>
    </p:spTree>
    <p:extLst>
      <p:ext uri="{BB962C8B-B14F-4D97-AF65-F5344CB8AC3E}">
        <p14:creationId xmlns:p14="http://schemas.microsoft.com/office/powerpoint/2010/main" val="14499812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639</TotalTime>
  <Words>836</Words>
  <Application>Microsoft Macintosh PowerPoint</Application>
  <PresentationFormat>Présentation à l'écran (4:3)</PresentationFormat>
  <Paragraphs>142</Paragraphs>
  <Slides>20</Slides>
  <Notes>2</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Les impacts sanitaires des émissions de GES</vt:lpstr>
      <vt:lpstr>Le monde tel qu’il est…</vt:lpstr>
      <vt:lpstr>Présentation PowerPoint</vt:lpstr>
      <vt:lpstr>        Le dioxyde de carbone</vt:lpstr>
      <vt:lpstr>     L’augmentation des GES</vt:lpstr>
      <vt:lpstr>L'Europe</vt:lpstr>
      <vt:lpstr>     Rapport OMS 2010- changement climatique en Europe</vt:lpstr>
      <vt:lpstr>Selon l’OMS</vt:lpstr>
      <vt:lpstr>OMS Europe Suite</vt:lpstr>
      <vt:lpstr>Le plan d’action de l’OMS</vt:lpstr>
      <vt:lpstr>Conclusion de l’OMS</vt:lpstr>
      <vt:lpstr>Rapport de 2008 ministères santé et environnement</vt:lpstr>
      <vt:lpstr>GIEC 2007</vt:lpstr>
      <vt:lpstr>Des études médicales</vt:lpstr>
      <vt:lpstr>Des spécialistes s’expriment</vt:lpstr>
      <vt:lpstr>L’impact économique de l’asthme</vt:lpstr>
      <vt:lpstr>Des Régions s’expriment</vt:lpstr>
      <vt:lpstr>      Impact de la pollution liée aux transports</vt:lpstr>
      <vt:lpstr>OMS 2013</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impacts sanitaires des émissions de GES</dc:title>
  <dc:creator>olivier toma</dc:creator>
  <cp:lastModifiedBy>olivier toma</cp:lastModifiedBy>
  <cp:revision>35</cp:revision>
  <dcterms:created xsi:type="dcterms:W3CDTF">2013-09-24T14:25:39Z</dcterms:created>
  <dcterms:modified xsi:type="dcterms:W3CDTF">2013-09-27T16:41:48Z</dcterms:modified>
</cp:coreProperties>
</file>